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140"/>
    <a:srgbClr val="F0A131"/>
    <a:srgbClr val="B4D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4658"/>
  </p:normalViewPr>
  <p:slideViewPr>
    <p:cSldViewPr snapToGrid="0" snapToObjects="1">
      <p:cViewPr varScale="1">
        <p:scale>
          <a:sx n="116" d="100"/>
          <a:sy n="116" d="100"/>
        </p:scale>
        <p:origin x="20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B608A-8B6C-CF41-89D5-284F333AFE60}" type="datetimeFigureOut">
              <a:t>1/3/25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7EA4F-EC92-BC4A-8304-FDFD97FD0E2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22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7EA4F-EC92-BC4A-8304-FDFD97FD0E22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6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FD84F1-ED9E-B482-EF30-6DC3C0009383}"/>
              </a:ext>
            </a:extLst>
          </p:cNvPr>
          <p:cNvSpPr/>
          <p:nvPr userDrawn="1"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1D4B341-B9D1-9778-90A5-34CE171B4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D2140"/>
                </a:solidFill>
              </a:defRPr>
            </a:lvl1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646C242-778D-11C4-4DC6-B8EBEE8D0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2140"/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7EC433-CD7E-6216-19FD-666119BAE0C7}"/>
              </a:ext>
            </a:extLst>
          </p:cNvPr>
          <p:cNvSpPr/>
          <p:nvPr userDrawn="1"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5744B32-8751-2C83-3B25-0650F35FF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D2140"/>
                </a:solidFill>
              </a:defRPr>
            </a:lvl1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2C0763-2ECB-CF35-BBBA-7C8DB204C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2140"/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374BFB-4A2A-FD8B-77D9-B64EA56E8E89}"/>
              </a:ext>
            </a:extLst>
          </p:cNvPr>
          <p:cNvSpPr/>
          <p:nvPr userDrawn="1"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CC9BACE-0B7C-2FCB-00CF-D13E554D7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D2140"/>
                </a:solidFill>
              </a:defRPr>
            </a:lvl1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C26246-4AC7-5877-4BFD-01A6610A7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2140"/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61317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40EC96-1553-7718-CA50-FF5180934AEF}"/>
              </a:ext>
            </a:extLst>
          </p:cNvPr>
          <p:cNvSpPr/>
          <p:nvPr userDrawn="1"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96A06F1-CDDC-BB5D-C642-CFFE6726C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D2140"/>
                </a:solidFill>
              </a:defRPr>
            </a:lvl1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935779-6BFC-C3C5-7BF8-36A71D211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2140"/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65E967-FD21-DA3C-8423-142A0D5D339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265414" y="1600200"/>
            <a:ext cx="261317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FC409A6-A9EF-2492-3C27-DC0A30F5A26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69434" y="1600200"/>
            <a:ext cx="261317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C43B24-01ED-433C-F704-8F811446832B}"/>
              </a:ext>
            </a:extLst>
          </p:cNvPr>
          <p:cNvSpPr/>
          <p:nvPr userDrawn="1"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EF65E59-CBB7-A473-C809-9AEFD8BFF7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D2140"/>
                </a:solidFill>
              </a:defRPr>
            </a:lvl1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AD8D6AA-5501-B690-CF74-8982986BF8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2140"/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C0D4C1-99A4-6F31-3D6C-5DC668C1EB23}"/>
              </a:ext>
            </a:extLst>
          </p:cNvPr>
          <p:cNvSpPr/>
          <p:nvPr userDrawn="1"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7049AD-CFAB-9DBD-4445-678CA80B3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D2140"/>
                </a:solidFill>
              </a:defRPr>
            </a:lvl1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688BDE-0EAC-86DA-5F4A-DF62B59CA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2140"/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D214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D214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D214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D214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D214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D21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inging&#10;&#10;Description automatically generated">
            <a:extLst>
              <a:ext uri="{FF2B5EF4-FFF2-40B4-BE49-F238E27FC236}">
                <a16:creationId xmlns:a16="http://schemas.microsoft.com/office/drawing/2014/main" id="{47D4BCDD-6814-6B45-303C-8EC78C4FC6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690" y="249394"/>
            <a:ext cx="6790150" cy="636613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76F197D-16A1-3919-F6EE-D6B1FBA3E6FA}"/>
              </a:ext>
            </a:extLst>
          </p:cNvPr>
          <p:cNvSpPr/>
          <p:nvPr/>
        </p:nvSpPr>
        <p:spPr>
          <a:xfrm rot="5400000">
            <a:off x="1114365" y="1236955"/>
            <a:ext cx="6355976" cy="4387326"/>
          </a:xfrm>
          <a:prstGeom prst="rect">
            <a:avLst/>
          </a:prstGeom>
          <a:gradFill>
            <a:gsLst>
              <a:gs pos="0">
                <a:srgbClr val="FFFFFF"/>
              </a:gs>
              <a:gs pos="42000">
                <a:srgbClr val="FFFFFF">
                  <a:alpha val="78118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271298-19AC-28C5-145B-C4679332F5B9}"/>
              </a:ext>
            </a:extLst>
          </p:cNvPr>
          <p:cNvSpPr/>
          <p:nvPr/>
        </p:nvSpPr>
        <p:spPr>
          <a:xfrm rot="16200000">
            <a:off x="-1995464" y="2504423"/>
            <a:ext cx="6355976" cy="1852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62E5EE0-824E-C79F-57ED-9CF3D90046B3}"/>
              </a:ext>
            </a:extLst>
          </p:cNvPr>
          <p:cNvSpPr txBox="1">
            <a:spLocks/>
          </p:cNvSpPr>
          <p:nvPr/>
        </p:nvSpPr>
        <p:spPr>
          <a:xfrm>
            <a:off x="489230" y="1084413"/>
            <a:ext cx="5271489" cy="3682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D214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600"/>
              </a:lnSpc>
            </a:pPr>
            <a:r>
              <a:rPr lang="en-CA" sz="6400" cap="none"/>
              <a:t>Legacy </a:t>
            </a:r>
          </a:p>
          <a:p>
            <a:pPr>
              <a:lnSpc>
                <a:spcPts val="6600"/>
              </a:lnSpc>
            </a:pPr>
            <a:r>
              <a:rPr lang="en-CA" sz="6400" cap="none"/>
              <a:t>Giving: </a:t>
            </a:r>
            <a:br>
              <a:rPr lang="en-CA" sz="6400" cap="none"/>
            </a:br>
            <a:r>
              <a:rPr lang="en-CA" sz="6400" cap="none"/>
              <a:t>Making </a:t>
            </a:r>
          </a:p>
          <a:p>
            <a:pPr>
              <a:lnSpc>
                <a:spcPts val="6600"/>
              </a:lnSpc>
            </a:pPr>
            <a:r>
              <a:rPr lang="en-CA" sz="6400" cap="none"/>
              <a:t>a Lasting Impact</a:t>
            </a:r>
          </a:p>
        </p:txBody>
      </p:sp>
      <p:pic>
        <p:nvPicPr>
          <p:cNvPr id="35" name="Picture 3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82ABDA1-F059-3BAE-6F0D-AB4C443233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71" y="5673719"/>
            <a:ext cx="4585512" cy="66296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D9AC421-CE4E-517B-05C6-2659AEE2E892}"/>
              </a:ext>
            </a:extLst>
          </p:cNvPr>
          <p:cNvSpPr/>
          <p:nvPr/>
        </p:nvSpPr>
        <p:spPr>
          <a:xfrm>
            <a:off x="1" y="501573"/>
            <a:ext cx="9144000" cy="485813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9F23D3D3-BB87-E6EB-3727-B7F49F83804A}"/>
              </a:ext>
            </a:extLst>
          </p:cNvPr>
          <p:cNvSpPr txBox="1">
            <a:spLocks/>
          </p:cNvSpPr>
          <p:nvPr/>
        </p:nvSpPr>
        <p:spPr>
          <a:xfrm>
            <a:off x="489231" y="424721"/>
            <a:ext cx="7772400" cy="5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600" b="1" dirty="0">
                <a:solidFill>
                  <a:srgbClr val="0D2140"/>
                </a:solidFill>
              </a:rPr>
              <a:t>Centennial Legacy Campaign</a:t>
            </a:r>
            <a:endParaRPr lang="en-CA" sz="2600" b="1">
              <a:solidFill>
                <a:srgbClr val="0D21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83DE3FF-3F01-EEF4-DC63-82EB68F762ED}"/>
              </a:ext>
            </a:extLst>
          </p:cNvPr>
          <p:cNvSpPr/>
          <p:nvPr/>
        </p:nvSpPr>
        <p:spPr>
          <a:xfrm>
            <a:off x="0" y="372862"/>
            <a:ext cx="6567852" cy="1253716"/>
          </a:xfrm>
          <a:prstGeom prst="rect">
            <a:avLst/>
          </a:prstGeom>
          <a:solidFill>
            <a:srgbClr val="0D2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04E5AF-3FB4-8884-1B5D-26A54774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528" r="3377"/>
          <a:stretch/>
        </p:blipFill>
        <p:spPr>
          <a:xfrm>
            <a:off x="6567852" y="15215"/>
            <a:ext cx="25761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27522"/>
            <a:ext cx="5926015" cy="792199"/>
          </a:xfrm>
        </p:spPr>
        <p:txBody>
          <a:bodyPr anchor="t">
            <a:noAutofit/>
          </a:bodyPr>
          <a:lstStyle/>
          <a:p>
            <a:pPr>
              <a:lnSpc>
                <a:spcPts val="5840"/>
              </a:lnSpc>
            </a:pPr>
            <a:r>
              <a:rPr lang="en-CA" sz="3800">
                <a:solidFill>
                  <a:schemeClr val="bg1"/>
                </a:solidFill>
              </a:rPr>
              <a:t>Why Legacy Giving Matters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7729B-6B98-2DEB-67BE-918BD3446FA3}"/>
              </a:ext>
            </a:extLst>
          </p:cNvPr>
          <p:cNvSpPr txBox="1"/>
          <p:nvPr/>
        </p:nvSpPr>
        <p:spPr>
          <a:xfrm>
            <a:off x="1770260" y="2213612"/>
            <a:ext cx="4066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D2140"/>
                </a:solidFill>
              </a:rPr>
              <a:t>Legacy gifts ensure the future of our church and its ministries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7B7DE-CA26-6AB4-B54E-CC547ABB182E}"/>
              </a:ext>
            </a:extLst>
          </p:cNvPr>
          <p:cNvSpPr txBox="1"/>
          <p:nvPr/>
        </p:nvSpPr>
        <p:spPr>
          <a:xfrm>
            <a:off x="1770260" y="3419669"/>
            <a:ext cx="4442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200" b="1" dirty="0">
                <a:solidFill>
                  <a:srgbClr val="0D2140"/>
                </a:solidFill>
              </a:rPr>
              <a:t>They enable us to continue vital programs and expand our impact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D62C7-0E9E-6588-61C9-0C07567B1E5B}"/>
              </a:ext>
            </a:extLst>
          </p:cNvPr>
          <p:cNvSpPr txBox="1"/>
          <p:nvPr/>
        </p:nvSpPr>
        <p:spPr>
          <a:xfrm>
            <a:off x="1770260" y="4568702"/>
            <a:ext cx="440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200" b="1" dirty="0">
                <a:solidFill>
                  <a:srgbClr val="0D2140"/>
                </a:solidFill>
              </a:rPr>
              <a:t>Legacy giving allows donors to leave a meaningful, lasting contribution to their faith and community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F41747-190B-DE6A-F1F6-4975A9008819}"/>
              </a:ext>
            </a:extLst>
          </p:cNvPr>
          <p:cNvSpPr/>
          <p:nvPr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DEC5B19-3650-E197-FED1-003054E37929}"/>
              </a:ext>
            </a:extLst>
          </p:cNvPr>
          <p:cNvSpPr txBox="1">
            <a:spLocks/>
          </p:cNvSpPr>
          <p:nvPr/>
        </p:nvSpPr>
        <p:spPr>
          <a:xfrm>
            <a:off x="166384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B1CB5C4-85AD-DB36-700B-AB556AF8FE9F}"/>
              </a:ext>
            </a:extLst>
          </p:cNvPr>
          <p:cNvSpPr txBox="1">
            <a:spLocks/>
          </p:cNvSpPr>
          <p:nvPr/>
        </p:nvSpPr>
        <p:spPr>
          <a:xfrm>
            <a:off x="6844016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FF6DA9-008F-8B48-92A6-B652298478BF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12CC43-E0F7-9754-A19B-DEDAC02F7FE5}"/>
              </a:ext>
            </a:extLst>
          </p:cNvPr>
          <p:cNvCxnSpPr/>
          <p:nvPr/>
        </p:nvCxnSpPr>
        <p:spPr>
          <a:xfrm>
            <a:off x="0" y="3206494"/>
            <a:ext cx="6567852" cy="0"/>
          </a:xfrm>
          <a:prstGeom prst="line">
            <a:avLst/>
          </a:prstGeom>
          <a:ln>
            <a:solidFill>
              <a:srgbClr val="F0A1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4516A6-493A-EC1D-C7F3-3A06B7D7405D}"/>
              </a:ext>
            </a:extLst>
          </p:cNvPr>
          <p:cNvCxnSpPr/>
          <p:nvPr/>
        </p:nvCxnSpPr>
        <p:spPr>
          <a:xfrm>
            <a:off x="0" y="4428625"/>
            <a:ext cx="6567852" cy="0"/>
          </a:xfrm>
          <a:prstGeom prst="line">
            <a:avLst/>
          </a:prstGeom>
          <a:ln>
            <a:solidFill>
              <a:srgbClr val="F0A1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6E57A11-B23C-8493-B8B5-299421A3283D}"/>
              </a:ext>
            </a:extLst>
          </p:cNvPr>
          <p:cNvSpPr/>
          <p:nvPr/>
        </p:nvSpPr>
        <p:spPr>
          <a:xfrm>
            <a:off x="492944" y="2009387"/>
            <a:ext cx="1039166" cy="1039166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4536AF5-649A-17A7-92B1-0DE1BA1E5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10" y="2168721"/>
            <a:ext cx="754695" cy="751868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6B72741A-E92E-960C-2C94-CAE4284E586C}"/>
              </a:ext>
            </a:extLst>
          </p:cNvPr>
          <p:cNvSpPr/>
          <p:nvPr/>
        </p:nvSpPr>
        <p:spPr>
          <a:xfrm>
            <a:off x="492944" y="3284271"/>
            <a:ext cx="1039166" cy="1039166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38357B1-9D45-9529-414A-C66C48A47482}"/>
              </a:ext>
            </a:extLst>
          </p:cNvPr>
          <p:cNvSpPr/>
          <p:nvPr/>
        </p:nvSpPr>
        <p:spPr>
          <a:xfrm>
            <a:off x="492944" y="4603117"/>
            <a:ext cx="1039166" cy="1039166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C7C754D-7F31-2DE5-A210-E20999926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94" y="4719852"/>
            <a:ext cx="672866" cy="7608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619DCC-B3B0-F97F-D1FC-67D4859C0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90" y="3444215"/>
            <a:ext cx="445473" cy="7441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692B2A87-19BE-D2B7-2472-8DB778F3C5DC}"/>
              </a:ext>
            </a:extLst>
          </p:cNvPr>
          <p:cNvSpPr/>
          <p:nvPr/>
        </p:nvSpPr>
        <p:spPr>
          <a:xfrm>
            <a:off x="5210254" y="3876742"/>
            <a:ext cx="3669961" cy="14141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9EB757-2F69-5559-8037-48C4E9B378EE}"/>
              </a:ext>
            </a:extLst>
          </p:cNvPr>
          <p:cNvSpPr/>
          <p:nvPr/>
        </p:nvSpPr>
        <p:spPr>
          <a:xfrm>
            <a:off x="-8792" y="196687"/>
            <a:ext cx="9144000" cy="984001"/>
          </a:xfrm>
          <a:prstGeom prst="rect">
            <a:avLst/>
          </a:prstGeom>
          <a:solidFill>
            <a:srgbClr val="0D2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8013"/>
            <a:ext cx="7394331" cy="638200"/>
          </a:xfrm>
        </p:spPr>
        <p:txBody>
          <a:bodyPr anchor="t">
            <a:normAutofit fontScale="90000"/>
          </a:bodyPr>
          <a:lstStyle/>
          <a:p>
            <a:r>
              <a:rPr lang="en-CA" sz="3800">
                <a:solidFill>
                  <a:schemeClr val="bg1"/>
                </a:solidFill>
              </a:rPr>
              <a:t>Types of Legacy Gifts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ED7F1C-1503-3104-4726-BA5E675351E6}"/>
              </a:ext>
            </a:extLst>
          </p:cNvPr>
          <p:cNvSpPr/>
          <p:nvPr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62F7160-4305-C527-8752-A1690EBDE2FE}"/>
              </a:ext>
            </a:extLst>
          </p:cNvPr>
          <p:cNvSpPr txBox="1">
            <a:spLocks/>
          </p:cNvSpPr>
          <p:nvPr/>
        </p:nvSpPr>
        <p:spPr>
          <a:xfrm>
            <a:off x="166384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7D9FB9-1F67-BC73-3CE5-8AD7C2F95984}"/>
              </a:ext>
            </a:extLst>
          </p:cNvPr>
          <p:cNvSpPr txBox="1">
            <a:spLocks/>
          </p:cNvSpPr>
          <p:nvPr/>
        </p:nvSpPr>
        <p:spPr>
          <a:xfrm>
            <a:off x="6844016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FF6DA9-008F-8B48-92A6-B652298478B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D211C5-DB93-D82E-6D55-83F58A19CF73}"/>
              </a:ext>
            </a:extLst>
          </p:cNvPr>
          <p:cNvSpPr/>
          <p:nvPr/>
        </p:nvSpPr>
        <p:spPr>
          <a:xfrm>
            <a:off x="860934" y="1480691"/>
            <a:ext cx="3575003" cy="14141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BF75F5-79ED-BEE9-22CB-4539B1C317D7}"/>
              </a:ext>
            </a:extLst>
          </p:cNvPr>
          <p:cNvSpPr txBox="1"/>
          <p:nvPr/>
        </p:nvSpPr>
        <p:spPr>
          <a:xfrm>
            <a:off x="1538626" y="2172312"/>
            <a:ext cx="2585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000">
                <a:solidFill>
                  <a:srgbClr val="0D2140"/>
                </a:solidFill>
              </a:rPr>
              <a:t>A gift through a will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2478B0-9E73-3A15-BA09-26FB897D3E9C}"/>
              </a:ext>
            </a:extLst>
          </p:cNvPr>
          <p:cNvSpPr/>
          <p:nvPr/>
        </p:nvSpPr>
        <p:spPr>
          <a:xfrm>
            <a:off x="322348" y="1624430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4009B2-43F4-68DE-2208-1CBDF856F94D}"/>
              </a:ext>
            </a:extLst>
          </p:cNvPr>
          <p:cNvSpPr txBox="1"/>
          <p:nvPr/>
        </p:nvSpPr>
        <p:spPr>
          <a:xfrm>
            <a:off x="1538626" y="1782352"/>
            <a:ext cx="18679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0D2140"/>
                </a:solidFill>
              </a:rPr>
              <a:t>Bequests </a:t>
            </a:r>
            <a:endParaRPr lang="en-US" sz="2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EF9641-7E98-C4C9-03BA-8C3A18410C03}"/>
              </a:ext>
            </a:extLst>
          </p:cNvPr>
          <p:cNvSpPr/>
          <p:nvPr/>
        </p:nvSpPr>
        <p:spPr>
          <a:xfrm>
            <a:off x="860934" y="3080891"/>
            <a:ext cx="3575003" cy="14141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A24F6-B37C-A755-4199-CA8B65CC5820}"/>
              </a:ext>
            </a:extLst>
          </p:cNvPr>
          <p:cNvSpPr txBox="1"/>
          <p:nvPr/>
        </p:nvSpPr>
        <p:spPr>
          <a:xfrm>
            <a:off x="1538626" y="3625132"/>
            <a:ext cx="2397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000">
                <a:solidFill>
                  <a:srgbClr val="0D2140"/>
                </a:solidFill>
              </a:rPr>
              <a:t>Name their church as a beneficiary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4A6E32-872D-CF1A-CFE1-2A47C6D1B33D}"/>
              </a:ext>
            </a:extLst>
          </p:cNvPr>
          <p:cNvSpPr/>
          <p:nvPr/>
        </p:nvSpPr>
        <p:spPr>
          <a:xfrm>
            <a:off x="322348" y="3224630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B398A1-5BD5-FE15-E7A2-D2D2AA087AA7}"/>
              </a:ext>
            </a:extLst>
          </p:cNvPr>
          <p:cNvSpPr txBox="1"/>
          <p:nvPr/>
        </p:nvSpPr>
        <p:spPr>
          <a:xfrm>
            <a:off x="1538625" y="3235172"/>
            <a:ext cx="34500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0D2140"/>
                </a:solidFill>
              </a:rPr>
              <a:t>Life Insurance Policies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E3B8F0-F59E-1F07-4BDB-81C74090D113}"/>
              </a:ext>
            </a:extLst>
          </p:cNvPr>
          <p:cNvSpPr/>
          <p:nvPr/>
        </p:nvSpPr>
        <p:spPr>
          <a:xfrm>
            <a:off x="860933" y="4681091"/>
            <a:ext cx="3575003" cy="14141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EC258-6E58-A507-05A9-86F49577089E}"/>
              </a:ext>
            </a:extLst>
          </p:cNvPr>
          <p:cNvSpPr txBox="1"/>
          <p:nvPr/>
        </p:nvSpPr>
        <p:spPr>
          <a:xfrm>
            <a:off x="1538626" y="5233740"/>
            <a:ext cx="289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000">
                <a:solidFill>
                  <a:srgbClr val="0D2140"/>
                </a:solidFill>
              </a:rPr>
              <a:t>Designate RRSPs, RRIFs, or TFSAs to their church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403126-B7C6-8068-2A05-6032EF042422}"/>
              </a:ext>
            </a:extLst>
          </p:cNvPr>
          <p:cNvSpPr/>
          <p:nvPr/>
        </p:nvSpPr>
        <p:spPr>
          <a:xfrm>
            <a:off x="322348" y="4824830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9CAFAD-0DB2-1193-77F0-4376B899BA24}"/>
              </a:ext>
            </a:extLst>
          </p:cNvPr>
          <p:cNvSpPr txBox="1"/>
          <p:nvPr/>
        </p:nvSpPr>
        <p:spPr>
          <a:xfrm>
            <a:off x="1538625" y="4843780"/>
            <a:ext cx="34500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0D2140"/>
                </a:solidFill>
              </a:rPr>
              <a:t>Retirement Accounts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310143-2105-F194-B40B-031695CB9B1A}"/>
              </a:ext>
            </a:extLst>
          </p:cNvPr>
          <p:cNvSpPr/>
          <p:nvPr/>
        </p:nvSpPr>
        <p:spPr>
          <a:xfrm>
            <a:off x="5210255" y="2300858"/>
            <a:ext cx="3669961" cy="14141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C57906-9381-7DD0-2616-46FFB92C3A79}"/>
              </a:ext>
            </a:extLst>
          </p:cNvPr>
          <p:cNvSpPr txBox="1"/>
          <p:nvPr/>
        </p:nvSpPr>
        <p:spPr>
          <a:xfrm>
            <a:off x="5887947" y="2841666"/>
            <a:ext cx="30544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900">
                <a:solidFill>
                  <a:srgbClr val="0D2140"/>
                </a:solidFill>
              </a:rPr>
              <a:t>Avoid capital gains tax while supporting their church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921224F-89C5-9BBF-4723-2F4ED74B173B}"/>
              </a:ext>
            </a:extLst>
          </p:cNvPr>
          <p:cNvSpPr/>
          <p:nvPr/>
        </p:nvSpPr>
        <p:spPr>
          <a:xfrm>
            <a:off x="4671669" y="2444597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FC38B3-06AB-4CAE-DE6E-39A45AEC6F43}"/>
              </a:ext>
            </a:extLst>
          </p:cNvPr>
          <p:cNvSpPr txBox="1"/>
          <p:nvPr/>
        </p:nvSpPr>
        <p:spPr>
          <a:xfrm>
            <a:off x="5887947" y="2451706"/>
            <a:ext cx="38364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0D2140"/>
                </a:solidFill>
              </a:rPr>
              <a:t>Securities and Stocks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E1CCD8-75D4-DB48-371E-D221FCAA7976}"/>
              </a:ext>
            </a:extLst>
          </p:cNvPr>
          <p:cNvSpPr txBox="1"/>
          <p:nvPr/>
        </p:nvSpPr>
        <p:spPr>
          <a:xfrm>
            <a:off x="5887947" y="4410100"/>
            <a:ext cx="2585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000">
                <a:solidFill>
                  <a:srgbClr val="0D2140"/>
                </a:solidFill>
              </a:rPr>
              <a:t>Immediate impact with flexible usage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139F44E-5E83-5272-109D-052E9C2A5EF2}"/>
              </a:ext>
            </a:extLst>
          </p:cNvPr>
          <p:cNvSpPr/>
          <p:nvPr/>
        </p:nvSpPr>
        <p:spPr>
          <a:xfrm>
            <a:off x="4671669" y="4044797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AB0556-1EE2-B077-0DB1-1D03349A978B}"/>
              </a:ext>
            </a:extLst>
          </p:cNvPr>
          <p:cNvSpPr txBox="1"/>
          <p:nvPr/>
        </p:nvSpPr>
        <p:spPr>
          <a:xfrm>
            <a:off x="5887947" y="4020140"/>
            <a:ext cx="34348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0D2140"/>
                </a:solidFill>
              </a:rPr>
              <a:t>Cash or Endowments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1A8043D-CFB9-87AA-174A-DA220FA34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13" y="3487118"/>
            <a:ext cx="744284" cy="6684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CC76600-0F2C-7492-A047-EFA026CB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51" y="1878944"/>
            <a:ext cx="682664" cy="6474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1AA7299-9A34-0909-2559-8D085DE03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594" y="4223080"/>
            <a:ext cx="740783" cy="74078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8835950-6C29-18E4-A7A2-6C92B27E2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440" y="2644740"/>
            <a:ext cx="695089" cy="69508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23D311C-A1A2-6327-4128-D4DF40410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05" y="5047427"/>
            <a:ext cx="718711" cy="6954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E8F146-EC40-52A5-2D6C-348F35541FAF}"/>
              </a:ext>
            </a:extLst>
          </p:cNvPr>
          <p:cNvSpPr/>
          <p:nvPr/>
        </p:nvSpPr>
        <p:spPr>
          <a:xfrm>
            <a:off x="0" y="0"/>
            <a:ext cx="3312159" cy="6858000"/>
          </a:xfrm>
          <a:prstGeom prst="rect">
            <a:avLst/>
          </a:prstGeom>
          <a:solidFill>
            <a:srgbClr val="0D2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85A7D0-C4C8-4EEA-67CA-36C0F17CD533}"/>
              </a:ext>
            </a:extLst>
          </p:cNvPr>
          <p:cNvSpPr txBox="1">
            <a:spLocks/>
          </p:cNvSpPr>
          <p:nvPr/>
        </p:nvSpPr>
        <p:spPr>
          <a:xfrm>
            <a:off x="293260" y="270025"/>
            <a:ext cx="2655886" cy="1913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D21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800">
                <a:solidFill>
                  <a:schemeClr val="bg1"/>
                </a:solidFill>
              </a:rPr>
              <a:t>Tax Benefits of Legacy Giving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FE5A24-5254-579A-678C-40FAB6667F70}"/>
              </a:ext>
            </a:extLst>
          </p:cNvPr>
          <p:cNvSpPr/>
          <p:nvPr/>
        </p:nvSpPr>
        <p:spPr>
          <a:xfrm>
            <a:off x="3665838" y="3800956"/>
            <a:ext cx="2387968" cy="215419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5B7BA-C3CE-8E64-3022-211C75C34553}"/>
              </a:ext>
            </a:extLst>
          </p:cNvPr>
          <p:cNvSpPr/>
          <p:nvPr/>
        </p:nvSpPr>
        <p:spPr>
          <a:xfrm>
            <a:off x="3665838" y="991304"/>
            <a:ext cx="2387968" cy="215419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0DFEC5-A04F-CA79-AD6F-1AB77B30DD03}"/>
              </a:ext>
            </a:extLst>
          </p:cNvPr>
          <p:cNvSpPr/>
          <p:nvPr/>
        </p:nvSpPr>
        <p:spPr>
          <a:xfrm>
            <a:off x="6260756" y="3800956"/>
            <a:ext cx="2387968" cy="215419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BC94F1-F554-EB93-921B-0FAABEB995E4}"/>
              </a:ext>
            </a:extLst>
          </p:cNvPr>
          <p:cNvSpPr/>
          <p:nvPr/>
        </p:nvSpPr>
        <p:spPr>
          <a:xfrm>
            <a:off x="6260756" y="991304"/>
            <a:ext cx="2387968" cy="215419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186191-9FCE-4976-61D7-4A350AA6B574}"/>
              </a:ext>
            </a:extLst>
          </p:cNvPr>
          <p:cNvSpPr txBox="1"/>
          <p:nvPr/>
        </p:nvSpPr>
        <p:spPr>
          <a:xfrm>
            <a:off x="3752837" y="1613369"/>
            <a:ext cx="2203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2000" b="1">
                <a:solidFill>
                  <a:srgbClr val="0D2140"/>
                </a:solidFill>
              </a:rPr>
              <a:t>Receive</a:t>
            </a:r>
            <a:r>
              <a:rPr lang="en-US" sz="2000">
                <a:solidFill>
                  <a:srgbClr val="0D2140"/>
                </a:solidFill>
              </a:rPr>
              <a:t> a charitable tax receipt for your estate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028FF-1CFF-09B4-5515-5A89E52350B4}"/>
              </a:ext>
            </a:extLst>
          </p:cNvPr>
          <p:cNvSpPr txBox="1"/>
          <p:nvPr/>
        </p:nvSpPr>
        <p:spPr>
          <a:xfrm>
            <a:off x="6347756" y="1613369"/>
            <a:ext cx="2203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D2140"/>
                </a:solidFill>
              </a:rPr>
              <a:t>Reduce</a:t>
            </a:r>
            <a:r>
              <a:rPr lang="en-US" sz="2000" dirty="0">
                <a:solidFill>
                  <a:srgbClr val="0D2140"/>
                </a:solidFill>
              </a:rPr>
              <a:t> taxable income and maximize the impact of your gift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2B2932-9884-2AC7-071D-BA286778A1C9}"/>
              </a:ext>
            </a:extLst>
          </p:cNvPr>
          <p:cNvSpPr txBox="1"/>
          <p:nvPr/>
        </p:nvSpPr>
        <p:spPr>
          <a:xfrm>
            <a:off x="3863103" y="4418735"/>
            <a:ext cx="1976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2000" b="1">
                <a:solidFill>
                  <a:srgbClr val="0D2140"/>
                </a:solidFill>
              </a:rPr>
              <a:t>Avoid </a:t>
            </a:r>
            <a:r>
              <a:rPr lang="en-US" sz="2000">
                <a:solidFill>
                  <a:srgbClr val="0D2140"/>
                </a:solidFill>
              </a:rPr>
              <a:t>capital gains taxes on gifts of securities or stocks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806F91-70AD-0661-1125-6A0890DF4214}"/>
              </a:ext>
            </a:extLst>
          </p:cNvPr>
          <p:cNvSpPr txBox="1"/>
          <p:nvPr/>
        </p:nvSpPr>
        <p:spPr>
          <a:xfrm>
            <a:off x="6347756" y="4418735"/>
            <a:ext cx="2203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D2140"/>
                </a:solidFill>
              </a:rPr>
              <a:t>Ensure</a:t>
            </a:r>
            <a:r>
              <a:rPr lang="en-US" sz="2000" dirty="0">
                <a:solidFill>
                  <a:srgbClr val="0D2140"/>
                </a:solidFill>
              </a:rPr>
              <a:t> your gift supports the causes you care about most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52A068-F491-0623-0FC2-C15FCFA2305E}"/>
              </a:ext>
            </a:extLst>
          </p:cNvPr>
          <p:cNvSpPr/>
          <p:nvPr/>
        </p:nvSpPr>
        <p:spPr>
          <a:xfrm>
            <a:off x="6844016" y="427961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D80F3B7-CB97-28DB-6225-47DD4A2D4826}"/>
              </a:ext>
            </a:extLst>
          </p:cNvPr>
          <p:cNvSpPr/>
          <p:nvPr/>
        </p:nvSpPr>
        <p:spPr>
          <a:xfrm>
            <a:off x="6844016" y="3243733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01E356-512C-4C36-6BE6-AF025DB50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3" y="3446668"/>
            <a:ext cx="677692" cy="67769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F69DB27-7662-6155-B17B-2A2DE798AA81}"/>
              </a:ext>
            </a:extLst>
          </p:cNvPr>
          <p:cNvSpPr/>
          <p:nvPr/>
        </p:nvSpPr>
        <p:spPr>
          <a:xfrm>
            <a:off x="4289502" y="3243733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9FB480E-CADB-E91F-6C2C-13E7441A83CF}"/>
              </a:ext>
            </a:extLst>
          </p:cNvPr>
          <p:cNvSpPr/>
          <p:nvPr/>
        </p:nvSpPr>
        <p:spPr>
          <a:xfrm>
            <a:off x="4287835" y="427961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5BCE77-DF2F-3A98-4DFE-F8A1E4087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0" y="645427"/>
            <a:ext cx="677692" cy="6993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5D25E8-0633-85A2-BE64-1209758E6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286" y="635516"/>
            <a:ext cx="653119" cy="6961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C7E8F2-9305-2C5E-FFC5-BE1B556D3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144" y="3427690"/>
            <a:ext cx="654748" cy="67117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A64B7DB-1E34-4E9F-1128-227FDA12EEA6}"/>
              </a:ext>
            </a:extLst>
          </p:cNvPr>
          <p:cNvSpPr/>
          <p:nvPr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2300CBD3-7904-D557-BE94-6931DF3C17F7}"/>
              </a:ext>
            </a:extLst>
          </p:cNvPr>
          <p:cNvSpPr txBox="1">
            <a:spLocks/>
          </p:cNvSpPr>
          <p:nvPr/>
        </p:nvSpPr>
        <p:spPr>
          <a:xfrm>
            <a:off x="166384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6A69CC47-DD45-99B1-7E09-5D468E638E0A}"/>
              </a:ext>
            </a:extLst>
          </p:cNvPr>
          <p:cNvSpPr txBox="1">
            <a:spLocks/>
          </p:cNvSpPr>
          <p:nvPr/>
        </p:nvSpPr>
        <p:spPr>
          <a:xfrm>
            <a:off x="6844016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FF6DA9-008F-8B48-92A6-B652298478B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5F966-7CB8-3F73-B12B-BB9D8ED5F7BB}"/>
              </a:ext>
            </a:extLst>
          </p:cNvPr>
          <p:cNvCxnSpPr/>
          <p:nvPr/>
        </p:nvCxnSpPr>
        <p:spPr>
          <a:xfrm>
            <a:off x="0" y="3384767"/>
            <a:ext cx="6567852" cy="0"/>
          </a:xfrm>
          <a:prstGeom prst="line">
            <a:avLst/>
          </a:prstGeom>
          <a:ln>
            <a:solidFill>
              <a:srgbClr val="F0A1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590F2A-2663-6524-73FB-9B7BCCBBD47C}"/>
              </a:ext>
            </a:extLst>
          </p:cNvPr>
          <p:cNvCxnSpPr/>
          <p:nvPr/>
        </p:nvCxnSpPr>
        <p:spPr>
          <a:xfrm>
            <a:off x="0" y="5001822"/>
            <a:ext cx="6567852" cy="0"/>
          </a:xfrm>
          <a:prstGeom prst="line">
            <a:avLst/>
          </a:prstGeom>
          <a:ln>
            <a:solidFill>
              <a:srgbClr val="F0A1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E102145-FA22-5BF1-6C22-4CDA7C597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6" r="29328"/>
          <a:stretch/>
        </p:blipFill>
        <p:spPr>
          <a:xfrm>
            <a:off x="5976511" y="0"/>
            <a:ext cx="316748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939141-9400-C2E1-29CB-9B11BA04AF0F}"/>
              </a:ext>
            </a:extLst>
          </p:cNvPr>
          <p:cNvSpPr txBox="1"/>
          <p:nvPr/>
        </p:nvSpPr>
        <p:spPr>
          <a:xfrm>
            <a:off x="1137316" y="1887787"/>
            <a:ext cx="4411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140"/>
                </a:solidFill>
              </a:rPr>
              <a:t>If the specified program no longer exists, funds will support a similar purpose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A5DC4-D337-6925-4E2A-B04C431A23B7}"/>
              </a:ext>
            </a:extLst>
          </p:cNvPr>
          <p:cNvSpPr txBox="1"/>
          <p:nvPr/>
        </p:nvSpPr>
        <p:spPr>
          <a:xfrm>
            <a:off x="1129077" y="5204063"/>
            <a:ext cx="4643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140"/>
                </a:solidFill>
              </a:rPr>
              <a:t>Provides peace of mind for donors and their families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69A125-9836-9937-1B62-3BF8C5279DF5}"/>
              </a:ext>
            </a:extLst>
          </p:cNvPr>
          <p:cNvSpPr txBox="1"/>
          <p:nvPr/>
        </p:nvSpPr>
        <p:spPr>
          <a:xfrm>
            <a:off x="1121030" y="3573652"/>
            <a:ext cx="4651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140"/>
                </a:solidFill>
              </a:rPr>
              <a:t>Allows donors to ensure their legacy aligns with their values, even as needs change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8DED2-3187-CF19-B6F9-286F85C7CCD8}"/>
              </a:ext>
            </a:extLst>
          </p:cNvPr>
          <p:cNvSpPr/>
          <p:nvPr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C687FD5-A851-915A-FC53-1A4F0AEE1987}"/>
              </a:ext>
            </a:extLst>
          </p:cNvPr>
          <p:cNvSpPr txBox="1">
            <a:spLocks/>
          </p:cNvSpPr>
          <p:nvPr/>
        </p:nvSpPr>
        <p:spPr>
          <a:xfrm>
            <a:off x="166384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691BC4A-D17C-04BD-5C5D-91BF95FA4865}"/>
              </a:ext>
            </a:extLst>
          </p:cNvPr>
          <p:cNvSpPr txBox="1">
            <a:spLocks/>
          </p:cNvSpPr>
          <p:nvPr/>
        </p:nvSpPr>
        <p:spPr>
          <a:xfrm>
            <a:off x="6844016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FF6DA9-008F-8B48-92A6-B652298478B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AB6A55-52F8-A205-5476-F755A69093E8}"/>
              </a:ext>
            </a:extLst>
          </p:cNvPr>
          <p:cNvSpPr/>
          <p:nvPr/>
        </p:nvSpPr>
        <p:spPr>
          <a:xfrm>
            <a:off x="0" y="372862"/>
            <a:ext cx="9144000" cy="1253716"/>
          </a:xfrm>
          <a:prstGeom prst="rect">
            <a:avLst/>
          </a:prstGeom>
          <a:solidFill>
            <a:srgbClr val="0D2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53A9914-3EB9-CFC6-738A-B2CDF152E4EA}"/>
              </a:ext>
            </a:extLst>
          </p:cNvPr>
          <p:cNvSpPr txBox="1">
            <a:spLocks/>
          </p:cNvSpPr>
          <p:nvPr/>
        </p:nvSpPr>
        <p:spPr>
          <a:xfrm>
            <a:off x="457199" y="527522"/>
            <a:ext cx="8217245" cy="7921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D214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840"/>
              </a:lnSpc>
            </a:pPr>
            <a:r>
              <a:rPr lang="en-CA" sz="3800">
                <a:solidFill>
                  <a:schemeClr val="bg1"/>
                </a:solidFill>
              </a:rPr>
              <a:t>Flexible and Contingency Planning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5CF6566-304C-5AA9-3C99-C6173B8D4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1" y="2006808"/>
            <a:ext cx="515154" cy="5151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ED4582-02E6-EA55-1ED5-789DBCA0C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1" y="3699663"/>
            <a:ext cx="515154" cy="5151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0FA167-A6AA-AD64-9D58-1528F2084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1" y="5334302"/>
            <a:ext cx="515154" cy="5151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4C29BFD-FB96-1F58-8340-11CD6783CD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44" r="80" b="40008"/>
          <a:stretch/>
        </p:blipFill>
        <p:spPr>
          <a:xfrm>
            <a:off x="1" y="4369776"/>
            <a:ext cx="9144000" cy="24882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E64EA8-B617-92A5-D906-F23634CC854F}"/>
              </a:ext>
            </a:extLst>
          </p:cNvPr>
          <p:cNvSpPr/>
          <p:nvPr/>
        </p:nvSpPr>
        <p:spPr>
          <a:xfrm>
            <a:off x="457200" y="1746114"/>
            <a:ext cx="2533135" cy="2216072"/>
          </a:xfrm>
          <a:prstGeom prst="rect">
            <a:avLst/>
          </a:prstGeom>
          <a:noFill/>
          <a:ln w="2540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88B4C-0559-206B-AC70-82105F8B709E}"/>
              </a:ext>
            </a:extLst>
          </p:cNvPr>
          <p:cNvSpPr txBox="1"/>
          <p:nvPr/>
        </p:nvSpPr>
        <p:spPr>
          <a:xfrm>
            <a:off x="639887" y="1965053"/>
            <a:ext cx="2185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D2140"/>
                </a:solidFill>
              </a:rPr>
              <a:t>Members of the legacy society are honored annually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80D069-B793-6A34-6E18-32F2097757B4}"/>
              </a:ext>
            </a:extLst>
          </p:cNvPr>
          <p:cNvSpPr/>
          <p:nvPr/>
        </p:nvSpPr>
        <p:spPr>
          <a:xfrm>
            <a:off x="3299255" y="1746114"/>
            <a:ext cx="2533135" cy="2216072"/>
          </a:xfrm>
          <a:prstGeom prst="rect">
            <a:avLst/>
          </a:prstGeom>
          <a:noFill/>
          <a:ln w="2540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D90548-07A7-02B7-00A7-1EA29175CDFF}"/>
              </a:ext>
            </a:extLst>
          </p:cNvPr>
          <p:cNvSpPr/>
          <p:nvPr/>
        </p:nvSpPr>
        <p:spPr>
          <a:xfrm>
            <a:off x="6141309" y="1746114"/>
            <a:ext cx="2533135" cy="2216072"/>
          </a:xfrm>
          <a:prstGeom prst="rect">
            <a:avLst/>
          </a:prstGeom>
          <a:noFill/>
          <a:ln w="2540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ACFA0-F549-80A9-1EB2-B7DC11340963}"/>
              </a:ext>
            </a:extLst>
          </p:cNvPr>
          <p:cNvSpPr txBox="1"/>
          <p:nvPr/>
        </p:nvSpPr>
        <p:spPr>
          <a:xfrm>
            <a:off x="3473703" y="1965053"/>
            <a:ext cx="23586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D2140"/>
                </a:solidFill>
              </a:rPr>
              <a:t>Donors can choose to remain anonymous or be publicly acknowledged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20AB9-7C47-856A-99DC-8DA0353FA650}"/>
              </a:ext>
            </a:extLst>
          </p:cNvPr>
          <p:cNvSpPr txBox="1"/>
          <p:nvPr/>
        </p:nvSpPr>
        <p:spPr>
          <a:xfrm>
            <a:off x="6315757" y="1965053"/>
            <a:ext cx="21856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D2140"/>
                </a:solidFill>
              </a:rPr>
              <a:t>Recognition events and plaques show gratitude and inspire others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BEDA2-6F41-BDCB-4BAE-97E2A00B7AA3}"/>
              </a:ext>
            </a:extLst>
          </p:cNvPr>
          <p:cNvSpPr/>
          <p:nvPr/>
        </p:nvSpPr>
        <p:spPr>
          <a:xfrm>
            <a:off x="0" y="258942"/>
            <a:ext cx="9214338" cy="1035416"/>
          </a:xfrm>
          <a:prstGeom prst="rect">
            <a:avLst/>
          </a:prstGeom>
          <a:solidFill>
            <a:srgbClr val="0D2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B634A9-5D6E-C18A-4450-86C316C4EF3B}"/>
              </a:ext>
            </a:extLst>
          </p:cNvPr>
          <p:cNvSpPr txBox="1">
            <a:spLocks/>
          </p:cNvSpPr>
          <p:nvPr/>
        </p:nvSpPr>
        <p:spPr>
          <a:xfrm>
            <a:off x="457200" y="370297"/>
            <a:ext cx="8229600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D21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200">
                <a:solidFill>
                  <a:schemeClr val="bg1"/>
                </a:solidFill>
              </a:rPr>
              <a:t>Recognizing Legacy Donors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F98596-D5D7-BAC3-A027-8EBDA40EB2B7}"/>
              </a:ext>
            </a:extLst>
          </p:cNvPr>
          <p:cNvSpPr/>
          <p:nvPr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5514029-F180-11B7-5162-3A56A75D9249}"/>
              </a:ext>
            </a:extLst>
          </p:cNvPr>
          <p:cNvSpPr txBox="1">
            <a:spLocks/>
          </p:cNvSpPr>
          <p:nvPr/>
        </p:nvSpPr>
        <p:spPr>
          <a:xfrm>
            <a:off x="166384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CBA6442-5A7F-6738-C544-D1839E6BA84C}"/>
              </a:ext>
            </a:extLst>
          </p:cNvPr>
          <p:cNvSpPr txBox="1">
            <a:spLocks/>
          </p:cNvSpPr>
          <p:nvPr/>
        </p:nvSpPr>
        <p:spPr>
          <a:xfrm>
            <a:off x="6844016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FF6DA9-008F-8B48-92A6-B652298478B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F2DD14-AD0E-17D1-ED35-0E54AB1E4AD1}"/>
              </a:ext>
            </a:extLst>
          </p:cNvPr>
          <p:cNvSpPr/>
          <p:nvPr/>
        </p:nvSpPr>
        <p:spPr>
          <a:xfrm>
            <a:off x="3626846" y="4009891"/>
            <a:ext cx="2485818" cy="215419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B0596-3308-58D5-C973-E2511D1E79C0}"/>
              </a:ext>
            </a:extLst>
          </p:cNvPr>
          <p:cNvSpPr/>
          <p:nvPr/>
        </p:nvSpPr>
        <p:spPr>
          <a:xfrm>
            <a:off x="3626846" y="855196"/>
            <a:ext cx="2485818" cy="24169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819B4A-B354-734F-3971-3CE4630E7CD3}"/>
              </a:ext>
            </a:extLst>
          </p:cNvPr>
          <p:cNvSpPr/>
          <p:nvPr/>
        </p:nvSpPr>
        <p:spPr>
          <a:xfrm>
            <a:off x="6329960" y="4009891"/>
            <a:ext cx="2485818" cy="215419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58A1A3-8B9F-E2BB-E8FF-E7242A3DDB4F}"/>
              </a:ext>
            </a:extLst>
          </p:cNvPr>
          <p:cNvSpPr/>
          <p:nvPr/>
        </p:nvSpPr>
        <p:spPr>
          <a:xfrm>
            <a:off x="6329960" y="855196"/>
            <a:ext cx="2485818" cy="24169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CC2CD-ED0B-D9F4-7A90-02A26215D90B}"/>
              </a:ext>
            </a:extLst>
          </p:cNvPr>
          <p:cNvSpPr txBox="1"/>
          <p:nvPr/>
        </p:nvSpPr>
        <p:spPr>
          <a:xfrm>
            <a:off x="3626846" y="1429468"/>
            <a:ext cx="24858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40"/>
              </a:lnSpc>
            </a:pPr>
            <a:r>
              <a:rPr lang="en-US" sz="2200" b="1">
                <a:solidFill>
                  <a:srgbClr val="0D2140"/>
                </a:solidFill>
              </a:rPr>
              <a:t>Focus on </a:t>
            </a:r>
            <a:br>
              <a:rPr lang="en-US" sz="2200" b="1">
                <a:solidFill>
                  <a:srgbClr val="0D2140"/>
                </a:solidFill>
              </a:rPr>
            </a:br>
            <a:r>
              <a:rPr lang="en-US" sz="2200" b="1">
                <a:solidFill>
                  <a:srgbClr val="0D2140"/>
                </a:solidFill>
              </a:rPr>
              <a:t>the impact: </a:t>
            </a:r>
            <a:br>
              <a:rPr lang="en-US" sz="2200" b="1">
                <a:solidFill>
                  <a:srgbClr val="0D2140"/>
                </a:solidFill>
              </a:rPr>
            </a:br>
            <a:r>
              <a:rPr lang="en-US" sz="2000">
                <a:solidFill>
                  <a:srgbClr val="0D2140"/>
                </a:solidFill>
              </a:rPr>
              <a:t>'Your gift will ensure our church thrives for future generations'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E303F4-C1AC-E740-473A-4C0C0BCF8094}"/>
              </a:ext>
            </a:extLst>
          </p:cNvPr>
          <p:cNvSpPr txBox="1"/>
          <p:nvPr/>
        </p:nvSpPr>
        <p:spPr>
          <a:xfrm>
            <a:off x="6514810" y="1723451"/>
            <a:ext cx="2203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40"/>
              </a:lnSpc>
            </a:pPr>
            <a:r>
              <a:rPr lang="en-US" sz="2200" b="1" dirty="0">
                <a:solidFill>
                  <a:srgbClr val="0D2140"/>
                </a:solidFill>
              </a:rPr>
              <a:t>Share success stories from </a:t>
            </a:r>
            <a:br>
              <a:rPr lang="en-US" sz="2200" b="1" dirty="0">
                <a:solidFill>
                  <a:srgbClr val="0D2140"/>
                </a:solidFill>
              </a:rPr>
            </a:br>
            <a:r>
              <a:rPr lang="en-US" sz="2200" b="1" dirty="0">
                <a:solidFill>
                  <a:srgbClr val="0D2140"/>
                </a:solidFill>
              </a:rPr>
              <a:t>other donors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FC1D2D-F382-3730-CF1A-8C9486D654A4}"/>
              </a:ext>
            </a:extLst>
          </p:cNvPr>
          <p:cNvSpPr txBox="1"/>
          <p:nvPr/>
        </p:nvSpPr>
        <p:spPr>
          <a:xfrm>
            <a:off x="3768194" y="4792360"/>
            <a:ext cx="2203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40"/>
              </a:lnSpc>
            </a:pPr>
            <a:r>
              <a:rPr lang="en-US" sz="2200" b="1">
                <a:solidFill>
                  <a:srgbClr val="0D2140"/>
                </a:solidFill>
              </a:rPr>
              <a:t>Emphasize flexibility and </a:t>
            </a:r>
            <a:br>
              <a:rPr lang="en-US" sz="2200" b="1">
                <a:solidFill>
                  <a:srgbClr val="0D2140"/>
                </a:solidFill>
              </a:rPr>
            </a:br>
            <a:r>
              <a:rPr lang="en-US" sz="2200" b="1">
                <a:solidFill>
                  <a:srgbClr val="0D2140"/>
                </a:solidFill>
              </a:rPr>
              <a:t>tax benefits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47C705-9E49-4BD9-E513-2A54D596E130}"/>
              </a:ext>
            </a:extLst>
          </p:cNvPr>
          <p:cNvSpPr txBox="1"/>
          <p:nvPr/>
        </p:nvSpPr>
        <p:spPr>
          <a:xfrm>
            <a:off x="6329960" y="4627670"/>
            <a:ext cx="248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40"/>
              </a:lnSpc>
            </a:pPr>
            <a:r>
              <a:rPr lang="en-US" sz="2200" b="1" dirty="0">
                <a:solidFill>
                  <a:srgbClr val="0D2140"/>
                </a:solidFill>
              </a:rPr>
              <a:t>Be ready to </a:t>
            </a:r>
            <a:br>
              <a:rPr lang="en-US" sz="2200" b="1" dirty="0">
                <a:solidFill>
                  <a:srgbClr val="0D2140"/>
                </a:solidFill>
              </a:rPr>
            </a:br>
            <a:r>
              <a:rPr lang="en-US" sz="2200" b="1" dirty="0">
                <a:solidFill>
                  <a:srgbClr val="0D2140"/>
                </a:solidFill>
              </a:rPr>
              <a:t>answer common questions and provide resources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A580AB-F540-9DF3-1F0B-45826E3F6084}"/>
              </a:ext>
            </a:extLst>
          </p:cNvPr>
          <p:cNvSpPr/>
          <p:nvPr/>
        </p:nvSpPr>
        <p:spPr>
          <a:xfrm>
            <a:off x="7011070" y="291853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5D247C-78AD-B145-071D-5B6053756227}"/>
              </a:ext>
            </a:extLst>
          </p:cNvPr>
          <p:cNvSpPr/>
          <p:nvPr/>
        </p:nvSpPr>
        <p:spPr>
          <a:xfrm>
            <a:off x="7011070" y="3452668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B9A74C-CAA5-5003-9D6F-89D6B40009C8}"/>
              </a:ext>
            </a:extLst>
          </p:cNvPr>
          <p:cNvSpPr/>
          <p:nvPr/>
        </p:nvSpPr>
        <p:spPr>
          <a:xfrm>
            <a:off x="4348360" y="3452668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8F299F-8280-0D31-1639-3135D35DA247}"/>
              </a:ext>
            </a:extLst>
          </p:cNvPr>
          <p:cNvSpPr/>
          <p:nvPr/>
        </p:nvSpPr>
        <p:spPr>
          <a:xfrm>
            <a:off x="4257195" y="291853"/>
            <a:ext cx="1126685" cy="1126685"/>
          </a:xfrm>
          <a:prstGeom prst="ellipse">
            <a:avLst/>
          </a:prstGeom>
          <a:solidFill>
            <a:srgbClr val="0D214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470D81-60FB-3F6A-FF6A-EB5403B12250}"/>
              </a:ext>
            </a:extLst>
          </p:cNvPr>
          <p:cNvSpPr/>
          <p:nvPr/>
        </p:nvSpPr>
        <p:spPr>
          <a:xfrm>
            <a:off x="0" y="0"/>
            <a:ext cx="3312159" cy="6858000"/>
          </a:xfrm>
          <a:prstGeom prst="rect">
            <a:avLst/>
          </a:prstGeom>
          <a:solidFill>
            <a:srgbClr val="0D2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5A76C99-0F42-FB2C-A419-C3FB4E7296E5}"/>
              </a:ext>
            </a:extLst>
          </p:cNvPr>
          <p:cNvSpPr txBox="1">
            <a:spLocks/>
          </p:cNvSpPr>
          <p:nvPr/>
        </p:nvSpPr>
        <p:spPr>
          <a:xfrm>
            <a:off x="293259" y="270025"/>
            <a:ext cx="2958263" cy="1913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D21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800">
                <a:solidFill>
                  <a:schemeClr val="bg1"/>
                </a:solidFill>
              </a:rPr>
              <a:t>How to Talk About Legacy Giving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2F048-87B2-79E7-F848-C32C77596CE8}"/>
              </a:ext>
            </a:extLst>
          </p:cNvPr>
          <p:cNvSpPr/>
          <p:nvPr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2EA4D00-9AE6-A73F-B9CE-3AC92F4DD6FF}"/>
              </a:ext>
            </a:extLst>
          </p:cNvPr>
          <p:cNvSpPr txBox="1">
            <a:spLocks/>
          </p:cNvSpPr>
          <p:nvPr/>
        </p:nvSpPr>
        <p:spPr>
          <a:xfrm>
            <a:off x="166384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6A4509B-B482-827F-AC28-6148CF729E7F}"/>
              </a:ext>
            </a:extLst>
          </p:cNvPr>
          <p:cNvSpPr txBox="1">
            <a:spLocks/>
          </p:cNvSpPr>
          <p:nvPr/>
        </p:nvSpPr>
        <p:spPr>
          <a:xfrm>
            <a:off x="6844016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FF6DA9-008F-8B48-92A6-B652298478B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844E154-7A6D-E8BE-FDE6-D2E1FBC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665" y="559559"/>
            <a:ext cx="825744" cy="6066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4A196A-AFDA-2C2C-9391-AC506320E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740" y="568421"/>
            <a:ext cx="685963" cy="5978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3B6CF2E-B566-4090-D2E8-0A226BAB6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740" y="3692100"/>
            <a:ext cx="703951" cy="6793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0CFF81-92A7-3FFD-6754-78C50042D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551" y="3665675"/>
            <a:ext cx="661858" cy="7058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104B05-20A0-C0D1-7297-7BEFDA265E92}"/>
              </a:ext>
            </a:extLst>
          </p:cNvPr>
          <p:cNvSpPr/>
          <p:nvPr/>
        </p:nvSpPr>
        <p:spPr>
          <a:xfrm>
            <a:off x="570586" y="1475775"/>
            <a:ext cx="4994030" cy="1264193"/>
          </a:xfrm>
          <a:prstGeom prst="rect">
            <a:avLst/>
          </a:prstGeom>
          <a:noFill/>
          <a:ln w="2540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2DA84-136B-7457-A4F0-9637866D1376}"/>
              </a:ext>
            </a:extLst>
          </p:cNvPr>
          <p:cNvSpPr txBox="1"/>
          <p:nvPr/>
        </p:nvSpPr>
        <p:spPr>
          <a:xfrm>
            <a:off x="705433" y="1676984"/>
            <a:ext cx="47243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D2140"/>
                </a:solidFill>
              </a:rPr>
              <a:t>Reflect on how our church has impacted your life and community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D793D-9599-0243-082A-D3006D65B25A}"/>
              </a:ext>
            </a:extLst>
          </p:cNvPr>
          <p:cNvSpPr/>
          <p:nvPr/>
        </p:nvSpPr>
        <p:spPr>
          <a:xfrm>
            <a:off x="570586" y="3087803"/>
            <a:ext cx="4994030" cy="1196500"/>
          </a:xfrm>
          <a:prstGeom prst="rect">
            <a:avLst/>
          </a:prstGeom>
          <a:noFill/>
          <a:ln w="2540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6D947C-DC19-9E4A-765B-6D6FB1602C63}"/>
              </a:ext>
            </a:extLst>
          </p:cNvPr>
          <p:cNvSpPr txBox="1"/>
          <p:nvPr/>
        </p:nvSpPr>
        <p:spPr>
          <a:xfrm>
            <a:off x="891505" y="3251015"/>
            <a:ext cx="4352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D2140"/>
                </a:solidFill>
              </a:rPr>
              <a:t>Discuss with your family and financial advisors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989C1F-BC4E-1A75-EB5A-60B6760DB066}"/>
              </a:ext>
            </a:extLst>
          </p:cNvPr>
          <p:cNvSpPr/>
          <p:nvPr/>
        </p:nvSpPr>
        <p:spPr>
          <a:xfrm>
            <a:off x="570587" y="4665530"/>
            <a:ext cx="4994030" cy="1445520"/>
          </a:xfrm>
          <a:prstGeom prst="rect">
            <a:avLst/>
          </a:prstGeom>
          <a:solidFill>
            <a:srgbClr val="F0A131"/>
          </a:solidFill>
          <a:ln w="25400">
            <a:solidFill>
              <a:srgbClr val="F0A1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134093-8A1F-0B04-C537-52E66B5F9DAC}"/>
              </a:ext>
            </a:extLst>
          </p:cNvPr>
          <p:cNvSpPr txBox="1"/>
          <p:nvPr/>
        </p:nvSpPr>
        <p:spPr>
          <a:xfrm>
            <a:off x="935953" y="4856242"/>
            <a:ext cx="4275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D2140"/>
                </a:solidFill>
              </a:rPr>
              <a:t>Contact us for more information or to explore giving options:</a:t>
            </a:r>
          </a:p>
          <a:p>
            <a:pPr algn="ctr"/>
            <a:r>
              <a:rPr lang="en-US" sz="2200" b="1" dirty="0">
                <a:solidFill>
                  <a:srgbClr val="0D2140"/>
                </a:solidFill>
              </a:rPr>
              <a:t>Email: </a:t>
            </a:r>
            <a:r>
              <a:rPr lang="en-US" sz="2200" b="1" u="sng" dirty="0">
                <a:solidFill>
                  <a:srgbClr val="0D2140"/>
                </a:solidFill>
              </a:rPr>
              <a:t>tamara@philanthropica.ca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81997C-2950-526B-0816-D79C11FA7C37}"/>
              </a:ext>
            </a:extLst>
          </p:cNvPr>
          <p:cNvSpPr/>
          <p:nvPr/>
        </p:nvSpPr>
        <p:spPr>
          <a:xfrm>
            <a:off x="0" y="258942"/>
            <a:ext cx="9144000" cy="954396"/>
          </a:xfrm>
          <a:prstGeom prst="rect">
            <a:avLst/>
          </a:prstGeom>
          <a:solidFill>
            <a:srgbClr val="0D2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6AF43BC-C8E0-16A6-8689-B89CBAB9F107}"/>
              </a:ext>
            </a:extLst>
          </p:cNvPr>
          <p:cNvSpPr txBox="1">
            <a:spLocks/>
          </p:cNvSpPr>
          <p:nvPr/>
        </p:nvSpPr>
        <p:spPr>
          <a:xfrm>
            <a:off x="457200" y="370297"/>
            <a:ext cx="8229600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D21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800">
                <a:solidFill>
                  <a:schemeClr val="bg1"/>
                </a:solidFill>
              </a:rPr>
              <a:t>Next Steps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766F1F-2FC9-6102-CE8E-5DE93CF39D1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067601" y="2739968"/>
            <a:ext cx="0" cy="265472"/>
          </a:xfrm>
          <a:prstGeom prst="straightConnector1">
            <a:avLst/>
          </a:prstGeom>
          <a:ln>
            <a:solidFill>
              <a:srgbClr val="F0A13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C14357-6BFA-FDC8-68A3-6B933FEB06B4}"/>
              </a:ext>
            </a:extLst>
          </p:cNvPr>
          <p:cNvCxnSpPr>
            <a:cxnSpLocks/>
          </p:cNvCxnSpPr>
          <p:nvPr/>
        </p:nvCxnSpPr>
        <p:spPr>
          <a:xfrm>
            <a:off x="3067601" y="4296206"/>
            <a:ext cx="0" cy="265472"/>
          </a:xfrm>
          <a:prstGeom prst="straightConnector1">
            <a:avLst/>
          </a:prstGeom>
          <a:ln>
            <a:solidFill>
              <a:srgbClr val="F0A13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9E007B17-F5C4-C6E7-911B-1A40AB6C9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511" y="0"/>
            <a:ext cx="3167489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875C0DC-52E5-78F4-C5F7-A176C83942AA}"/>
              </a:ext>
            </a:extLst>
          </p:cNvPr>
          <p:cNvSpPr/>
          <p:nvPr/>
        </p:nvSpPr>
        <p:spPr>
          <a:xfrm>
            <a:off x="0" y="6411075"/>
            <a:ext cx="9144000" cy="259030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A43CA58F-2B8C-572B-9538-EC26E8349509}"/>
              </a:ext>
            </a:extLst>
          </p:cNvPr>
          <p:cNvSpPr txBox="1">
            <a:spLocks/>
          </p:cNvSpPr>
          <p:nvPr/>
        </p:nvSpPr>
        <p:spPr>
          <a:xfrm>
            <a:off x="166384" y="6411075"/>
            <a:ext cx="5562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United Church of Canada | The United Church of Canada Foundation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55CE3AC-D3C9-32A6-ECC9-15814814313D}"/>
              </a:ext>
            </a:extLst>
          </p:cNvPr>
          <p:cNvSpPr txBox="1">
            <a:spLocks/>
          </p:cNvSpPr>
          <p:nvPr/>
        </p:nvSpPr>
        <p:spPr>
          <a:xfrm>
            <a:off x="6844016" y="6411075"/>
            <a:ext cx="2133600" cy="259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21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FF6DA9-008F-8B48-92A6-B652298478B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AC913-966B-6F8D-8769-7B6BDE6F0272}"/>
              </a:ext>
            </a:extLst>
          </p:cNvPr>
          <p:cNvSpPr/>
          <p:nvPr/>
        </p:nvSpPr>
        <p:spPr>
          <a:xfrm>
            <a:off x="255160" y="0"/>
            <a:ext cx="8632512" cy="38129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CBD9FBF-FE43-161B-20CC-40C66E763E02}"/>
              </a:ext>
            </a:extLst>
          </p:cNvPr>
          <p:cNvSpPr txBox="1">
            <a:spLocks/>
          </p:cNvSpPr>
          <p:nvPr/>
        </p:nvSpPr>
        <p:spPr>
          <a:xfrm>
            <a:off x="457200" y="840553"/>
            <a:ext cx="8229600" cy="7230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D214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5200"/>
              <a:t>Thank you!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00D536-78E2-993A-58F6-47B409FC5DAD}"/>
              </a:ext>
            </a:extLst>
          </p:cNvPr>
          <p:cNvSpPr txBox="1">
            <a:spLocks/>
          </p:cNvSpPr>
          <p:nvPr/>
        </p:nvSpPr>
        <p:spPr>
          <a:xfrm>
            <a:off x="896469" y="1965207"/>
            <a:ext cx="7351059" cy="7230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D214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/>
              <a:t>We appreciate your dedication and efforts to share the importance of legacy giving.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2C37AE-C158-F0FF-5FAA-C8BE55A85619}"/>
              </a:ext>
            </a:extLst>
          </p:cNvPr>
          <p:cNvSpPr/>
          <p:nvPr/>
        </p:nvSpPr>
        <p:spPr>
          <a:xfrm>
            <a:off x="1" y="4042822"/>
            <a:ext cx="9144000" cy="485813"/>
          </a:xfrm>
          <a:prstGeom prst="rect">
            <a:avLst/>
          </a:prstGeom>
          <a:solidFill>
            <a:srgbClr val="F0A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5F9D11-F607-5B2F-B170-C38423E2C32E}"/>
              </a:ext>
            </a:extLst>
          </p:cNvPr>
          <p:cNvSpPr txBox="1">
            <a:spLocks/>
          </p:cNvSpPr>
          <p:nvPr/>
        </p:nvSpPr>
        <p:spPr>
          <a:xfrm>
            <a:off x="685799" y="3930802"/>
            <a:ext cx="7772400" cy="5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800" b="1" dirty="0">
                <a:solidFill>
                  <a:srgbClr val="0D2140"/>
                </a:solidFill>
              </a:rPr>
              <a:t>Together, we can secure the future of our church and its mission.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0F9D3C-8CB6-F4D2-2315-A6A2CB449F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51" y="4758550"/>
            <a:ext cx="3129904" cy="2099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82BC18-8C87-5F23-2F33-DBD982F3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21" r="8221"/>
          <a:stretch/>
        </p:blipFill>
        <p:spPr>
          <a:xfrm>
            <a:off x="2998336" y="4758550"/>
            <a:ext cx="3129904" cy="2099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E63984-D9D6-A0DD-D921-2A6B289150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254" b="40064"/>
          <a:stretch/>
        </p:blipFill>
        <p:spPr>
          <a:xfrm>
            <a:off x="6014097" y="4758550"/>
            <a:ext cx="3129904" cy="209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4383</TotalTime>
  <Words>426</Words>
  <Application>Microsoft Macintosh PowerPoint</Application>
  <PresentationFormat>On-screen Show (4:3)</PresentationFormat>
  <Paragraphs>60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Arial</vt:lpstr>
      <vt:lpstr>Calibri</vt:lpstr>
      <vt:lpstr>Office Theme</vt:lpstr>
      <vt:lpstr>PowerPoint Presentation</vt:lpstr>
      <vt:lpstr>Why Legacy Giving Matters</vt:lpstr>
      <vt:lpstr>Types of Legacy Gifts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Michelle Hayward</cp:lastModifiedBy>
  <cp:revision>16</cp:revision>
  <dcterms:created xsi:type="dcterms:W3CDTF">2013-01-27T09:14:16Z</dcterms:created>
  <dcterms:modified xsi:type="dcterms:W3CDTF">2025-01-03T17:23:27Z</dcterms:modified>
  <cp:category/>
</cp:coreProperties>
</file>