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7" r:id="rId2"/>
    <p:sldId id="262" r:id="rId3"/>
    <p:sldId id="284" r:id="rId4"/>
    <p:sldId id="269" r:id="rId5"/>
    <p:sldId id="285" r:id="rId6"/>
    <p:sldId id="286" r:id="rId7"/>
    <p:sldId id="290" r:id="rId8"/>
    <p:sldId id="291" r:id="rId9"/>
    <p:sldId id="292" r:id="rId10"/>
    <p:sldId id="289" r:id="rId11"/>
    <p:sldId id="293" r:id="rId12"/>
    <p:sldId id="294" r:id="rId13"/>
    <p:sldId id="295" r:id="rId14"/>
    <p:sldId id="296" r:id="rId15"/>
    <p:sldId id="297" r:id="rId16"/>
    <p:sldId id="302" r:id="rId17"/>
    <p:sldId id="301" r:id="rId18"/>
    <p:sldId id="300" r:id="rId19"/>
    <p:sldId id="299" r:id="rId20"/>
    <p:sldId id="258" r:id="rId21"/>
    <p:sldId id="29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2E8"/>
    <a:srgbClr val="0F2747"/>
    <a:srgbClr val="2B8E99"/>
    <a:srgbClr val="197C86"/>
    <a:srgbClr val="F0A232"/>
    <a:srgbClr val="B5D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658"/>
  </p:normalViewPr>
  <p:slideViewPr>
    <p:cSldViewPr snapToGrid="0">
      <p:cViewPr varScale="1">
        <p:scale>
          <a:sx n="109" d="100"/>
          <a:sy n="109" d="100"/>
        </p:scale>
        <p:origin x="2168" y="4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43021717a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43021717a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Add your church photo here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EFC1B84-26FF-874A-A3AD-DA34B04C0CFA}"/>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AFC83AF5-FEB8-A060-7727-7268190EEC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44C49A4B-B4AC-DBD3-5A8B-785E0F09B7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Now that I’ve piqued your interest in how the legacy campaign can benefit y/our church, you’re probably wondering how – given all of y/our other responsibilities and priorities – how are you going to launch this initiative?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good news is that The United Church of Canada is providing us with ready-to-use resources that are accessible anyone and everyone 24-7.</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2797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90EE0404-746F-5E22-FE3E-09D9C98AC1E2}"/>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BB44501F-1345-A298-75A0-92D633FB36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D446699D-53FB-E3CA-D4C1-873E38F771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Everything you need you can access now through the campaign website: centennialcampaign.ca</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7257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45E7F985-1294-AC38-89A8-892ED7D4792B}"/>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EF7AB07F-739D-152D-4ED5-6F1ACEEBD7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AA6DF47D-25EF-1411-3292-42E8825DAB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When you come to the homepage under the picture of the woman, you will find three options: a section for donors; a section for congregations; and a section for volunteers like me.</a:t>
            </a:r>
            <a:r>
              <a:rPr lang="en-CA">
                <a:effectLst/>
              </a:rPr>
              <a:t> </a:t>
            </a:r>
            <a:endParaRPr/>
          </a:p>
        </p:txBody>
      </p:sp>
    </p:spTree>
    <p:extLst>
      <p:ext uri="{BB962C8B-B14F-4D97-AF65-F5344CB8AC3E}">
        <p14:creationId xmlns:p14="http://schemas.microsoft.com/office/powerpoint/2010/main" val="150390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2248390-85F4-2F68-69AB-762EC71D9818}"/>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4EA58A21-5266-9B10-5FBD-BECF6E83B7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A1524E1D-AE52-22FF-737A-0B0BE0A70D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Clicking on “Congregations,” you will see a great introductory video that I encourage you to watch. You can also share this short, 3-1/2 minute video with your congregation.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Scroll down and you’ll see resources that you can download at the click of a button.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the campaign unfolds, more and more resources will be added to the website.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0514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47A70FD4-B6CD-2BC4-9D36-183B99D557BB}"/>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610EEB0F-3FA5-A723-7EA8-D6B2684BC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A8DA2FA0-CA0E-C2BE-1824-9FEEAA7EDD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There’s a Case for Support…  fact sheets… as well as an Endowment Guidebook that helps church leaders like yourself launch a campaign with simple, step-by-step instructions.</a:t>
            </a:r>
            <a:r>
              <a:rPr lang="en-CA">
                <a:effectLst/>
              </a:rPr>
              <a:t> </a:t>
            </a:r>
            <a:endParaRPr/>
          </a:p>
        </p:txBody>
      </p:sp>
    </p:spTree>
    <p:extLst>
      <p:ext uri="{BB962C8B-B14F-4D97-AF65-F5344CB8AC3E}">
        <p14:creationId xmlns:p14="http://schemas.microsoft.com/office/powerpoint/2010/main" val="122642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36B03A93-B5E8-1E62-B452-2A245AA16898}"/>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7ABB9E27-4C87-28FC-6D0C-D76EBDFFD0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D6BE3C3B-93B1-5A08-9EF2-E665EB3641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 Case for Support is a 4-page brochure you can download. You can also order printed copies. </a:t>
            </a:r>
            <a:endParaRPr/>
          </a:p>
        </p:txBody>
      </p:sp>
    </p:spTree>
    <p:extLst>
      <p:ext uri="{BB962C8B-B14F-4D97-AF65-F5344CB8AC3E}">
        <p14:creationId xmlns:p14="http://schemas.microsoft.com/office/powerpoint/2010/main" val="2175083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6B9F8FC-DA06-EFEB-169D-2662B7D88D36}"/>
            </a:ext>
          </a:extLst>
        </p:cNvPr>
        <p:cNvGrpSpPr/>
        <p:nvPr/>
      </p:nvGrpSpPr>
      <p:grpSpPr>
        <a:xfrm>
          <a:off x="0" y="0"/>
          <a:ext cx="0" cy="0"/>
          <a:chOff x="0" y="0"/>
          <a:chExt cx="0" cy="0"/>
        </a:xfrm>
      </p:grpSpPr>
      <p:sp>
        <p:nvSpPr>
          <p:cNvPr id="167" name="Google Shape;167;g343021717a6_0_49:notes">
            <a:extLst>
              <a:ext uri="{FF2B5EF4-FFF2-40B4-BE49-F238E27FC236}">
                <a16:creationId xmlns:a16="http://schemas.microsoft.com/office/drawing/2014/main" id="{763AC00A-8338-87F8-7695-292013D2F9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3021717a6_0_49:notes">
            <a:extLst>
              <a:ext uri="{FF2B5EF4-FFF2-40B4-BE49-F238E27FC236}">
                <a16:creationId xmlns:a16="http://schemas.microsoft.com/office/drawing/2014/main" id="{3D13F069-BB12-77E3-E801-2618F4460C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Clicking on “Donors,” you will see resources and, at the bottom of the page, information about who to contact for more information. </a:t>
            </a:r>
            <a:endParaRPr/>
          </a:p>
        </p:txBody>
      </p:sp>
    </p:spTree>
    <p:extLst>
      <p:ext uri="{BB962C8B-B14F-4D97-AF65-F5344CB8AC3E}">
        <p14:creationId xmlns:p14="http://schemas.microsoft.com/office/powerpoint/2010/main" val="138216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1ECA540A-B919-3839-ACDD-0CFD92ABEECF}"/>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CD863C65-24F8-C48A-7F8A-0C50727487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859C86E4-B2B1-5E20-EEA2-257E3BFFDF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now, helpful donor resources include the Case for Support; a Legacy brochure, and an absolutely fabulous Will Workbook that helps any perspective donor plan their estate before they meet with their lawyer or financial planner. I can’t recommend this resource highly enough. It’s fabulous!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328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Here, you see contacts for two knowledgeable experts who are ready to help. You don’t need to write down their contact information now, it’s on the website.</a:t>
            </a:r>
            <a:r>
              <a:rPr lang="en-CA">
                <a:effectLst/>
              </a:rPr>
              <a:t> </a:t>
            </a:r>
            <a:endParaRPr lang="en-US"/>
          </a:p>
        </p:txBody>
      </p:sp>
    </p:spTree>
    <p:extLst>
      <p:ext uri="{BB962C8B-B14F-4D97-AF65-F5344CB8AC3E}">
        <p14:creationId xmlns:p14="http://schemas.microsoft.com/office/powerpoint/2010/main" val="44720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6EB82656-4477-FA41-CD03-2F294B39D681}"/>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FA374393-F2EE-BCCF-5262-C8B65F9D62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94EEF0AB-FE9B-9AAA-1333-D43FD4C806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So, let’s remind ourselves of why we’re here, of what’s in it for us?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slide quickly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107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145186c52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4145186c52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slide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Speaking note: This text is from the Case for Support. Simply reading the slide connects your audience to the Bible story.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4145186c5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4145186c5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Design Note: Add your photo here.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Speaker Note: If you have left a legacy gift to your congregation (even if it’s not the one you’re presenting to), now is the time to tell people. Your story will inspire them to think seriously about writing or updating their Will to include their church.</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5C3ADC2F-B332-B6F4-0CDE-62FB83F204D7}"/>
            </a:ext>
          </a:extLst>
        </p:cNvPr>
        <p:cNvGrpSpPr/>
        <p:nvPr/>
      </p:nvGrpSpPr>
      <p:grpSpPr>
        <a:xfrm>
          <a:off x="0" y="0"/>
          <a:ext cx="0" cy="0"/>
          <a:chOff x="0" y="0"/>
          <a:chExt cx="0" cy="0"/>
        </a:xfrm>
      </p:grpSpPr>
      <p:sp>
        <p:nvSpPr>
          <p:cNvPr id="67" name="Google Shape;67;g34145186c52_0_1:notes">
            <a:extLst>
              <a:ext uri="{FF2B5EF4-FFF2-40B4-BE49-F238E27FC236}">
                <a16:creationId xmlns:a16="http://schemas.microsoft.com/office/drawing/2014/main" id="{8B8391F5-4170-5998-8EF2-431000AB8B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4145186c52_0_1:notes">
            <a:extLst>
              <a:ext uri="{FF2B5EF4-FFF2-40B4-BE49-F238E27FC236}">
                <a16:creationId xmlns:a16="http://schemas.microsoft.com/office/drawing/2014/main" id="{6A166437-DE43-C6FB-1897-33B6207A51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Design Note: Upon completion, have your name email or phone number up for as long as possible. While you answer questions, people will likely write this information down and email or call you afterwards.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i="1">
                <a:effectLst/>
                <a:latin typeface="Calibri" panose="020F0502020204030204" pitchFamily="34" charset="0"/>
                <a:ea typeface="Calibri" panose="020F0502020204030204" pitchFamily="34" charset="0"/>
                <a:cs typeface="Times New Roman" panose="02020603050405020304" pitchFamily="18" charset="0"/>
              </a:rPr>
              <a:t>This is the best part: having the opportunity to have people share with you their hopes and dreams for their congregation for today, tomorrow, and for the next 100 years.</a:t>
            </a:r>
            <a:r>
              <a:rPr lang="en-CA">
                <a:effectLst/>
              </a:rPr>
              <a:t> </a:t>
            </a:r>
            <a:endParaRPr/>
          </a:p>
        </p:txBody>
      </p:sp>
    </p:spTree>
    <p:extLst>
      <p:ext uri="{BB962C8B-B14F-4D97-AF65-F5344CB8AC3E}">
        <p14:creationId xmlns:p14="http://schemas.microsoft.com/office/powerpoint/2010/main" val="232916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As you may know, this year The United Church of Canada celebrates its centennial. The Church is calling us to respond with deep spirituality, bold discipleship, and daring justice.</a:t>
            </a:r>
            <a:r>
              <a:rPr lang="en-CA" sz="3200">
                <a:effectLst/>
              </a:rPr>
              <a:t> </a:t>
            </a:r>
            <a:endParaRPr lang="en-US"/>
          </a:p>
        </p:txBody>
      </p:sp>
    </p:spTree>
    <p:extLst>
      <p:ext uri="{BB962C8B-B14F-4D97-AF65-F5344CB8AC3E}">
        <p14:creationId xmlns:p14="http://schemas.microsoft.com/office/powerpoint/2010/main" val="48302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145186c52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Read slide</a:t>
            </a:r>
            <a:r>
              <a:rPr lang="en-CA">
                <a:effectLst/>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24FBA2D2-5534-3618-3305-A0D27E8D0C6D}"/>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6BB42BEB-0247-4720-F958-C712A93271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4FB34CA8-C5E3-0A97-F488-FC0CE70D60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Read slide</a:t>
            </a:r>
            <a:r>
              <a:rPr lang="en-CA">
                <a:effectLst/>
              </a:rPr>
              <a:t> </a:t>
            </a:r>
            <a:endParaRPr/>
          </a:p>
        </p:txBody>
      </p:sp>
    </p:spTree>
    <p:extLst>
      <p:ext uri="{BB962C8B-B14F-4D97-AF65-F5344CB8AC3E}">
        <p14:creationId xmlns:p14="http://schemas.microsoft.com/office/powerpoint/2010/main" val="72059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574173EC-879C-FFFE-66B1-17F14C22DC31}"/>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2EB4EECF-499B-832A-48CF-630F9987D4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6B59A5AE-5086-98B6-0F29-CD171CC9A7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legacy campaign has three primary objectives.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First and foremost, it is to support local congregations like y/ours.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United Church of Canada wants very much to…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other two objectives are less important but may prove very meaningful to some members of y/our congregation.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Objective two is to establish and sustained transformative programs throughout The United Church of Canada. After helping y/our local church, people in y/our congregation may wish to fund national initiatives or support the Mission and Service.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And, finally, the third objective is to strengthen The United Church of Canada Foundation for the long-term welfare of our Church. I can speak more to this later, but for now let’s focus on y/our congregation.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51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076B5A34-DFE9-32D8-4384-1B7215F218A6}"/>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518E22B2-F454-EE25-B961-8BA8E88E46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0B200495-2B3C-4B4D-375B-F9C895D11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What’s in it for church name?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nine great reasons that y/our church should participate in the Centennial Legacy Campaign.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1-3</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1371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4A9B3D71-93EF-FD1C-DF9F-292548225439}"/>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98FA30CB-48C7-DA39-2C43-FD71DFA9CC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93361993-DC0C-61AE-BE78-0D880428FE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4-6</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0217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5117BFAD-F605-1B82-7290-71EBC5387949}"/>
            </a:ext>
          </a:extLst>
        </p:cNvPr>
        <p:cNvGrpSpPr/>
        <p:nvPr/>
      </p:nvGrpSpPr>
      <p:grpSpPr>
        <a:xfrm>
          <a:off x="0" y="0"/>
          <a:ext cx="0" cy="0"/>
          <a:chOff x="0" y="0"/>
          <a:chExt cx="0" cy="0"/>
        </a:xfrm>
      </p:grpSpPr>
      <p:sp>
        <p:nvSpPr>
          <p:cNvPr id="192" name="Google Shape;192;g34145186c52_4_84:notes">
            <a:extLst>
              <a:ext uri="{FF2B5EF4-FFF2-40B4-BE49-F238E27FC236}">
                <a16:creationId xmlns:a16="http://schemas.microsoft.com/office/drawing/2014/main" id="{C0057B54-3597-FFD4-9B8E-A403C1E5DA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145186c52_4_84:notes">
            <a:extLst>
              <a:ext uri="{FF2B5EF4-FFF2-40B4-BE49-F238E27FC236}">
                <a16:creationId xmlns:a16="http://schemas.microsoft.com/office/drawing/2014/main" id="{DFA60A2C-EC1B-956D-9402-7AC826B846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Read bullet points 7-9</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811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0F2747"/>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42603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FBF2E8"/>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 name="Google Shape;18;p4">
            <a:extLst>
              <a:ext uri="{FF2B5EF4-FFF2-40B4-BE49-F238E27FC236}">
                <a16:creationId xmlns:a16="http://schemas.microsoft.com/office/drawing/2014/main" id="{E50EB525-78DC-C923-BB82-7E8DC4BC00EF}"/>
              </a:ext>
            </a:extLst>
          </p:cNvPr>
          <p:cNvSpPr txBox="1">
            <a:spLocks noGrp="1"/>
          </p:cNvSpPr>
          <p:nvPr>
            <p:ph type="body" idx="1"/>
          </p:nvPr>
        </p:nvSpPr>
        <p:spPr>
          <a:xfrm>
            <a:off x="311700" y="2992649"/>
            <a:ext cx="4260300" cy="1576225"/>
          </a:xfrm>
          <a:prstGeom prst="rect">
            <a:avLst/>
          </a:prstGeom>
        </p:spPr>
        <p:txBody>
          <a:bodyPr spcFirstLastPara="1" wrap="square" lIns="36000" tIns="91425" rIns="90000" bIns="91425" anchor="t" anchorCtr="0">
            <a:normAutofit/>
          </a:bodyPr>
          <a:lstStyle>
            <a:lvl1pPr marL="114300" lvl="0" indent="0">
              <a:spcBef>
                <a:spcPts val="0"/>
              </a:spcBef>
              <a:spcAft>
                <a:spcPts val="0"/>
              </a:spcAft>
              <a:buClr>
                <a:srgbClr val="FBF2E8"/>
              </a:buClr>
              <a:buSzPct val="75000"/>
              <a:buNone/>
              <a:defRPr>
                <a:solidFill>
                  <a:srgbClr val="FBF2E8"/>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170065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0"/>
        <p:cNvGrpSpPr/>
        <p:nvPr/>
      </p:nvGrpSpPr>
      <p:grpSpPr>
        <a:xfrm>
          <a:off x="0" y="0"/>
          <a:ext cx="0" cy="0"/>
          <a:chOff x="0" y="0"/>
          <a:chExt cx="0" cy="0"/>
        </a:xfrm>
      </p:grpSpPr>
      <p:sp>
        <p:nvSpPr>
          <p:cNvPr id="4" name="Google Shape;14;p3">
            <a:extLst>
              <a:ext uri="{FF2B5EF4-FFF2-40B4-BE49-F238E27FC236}">
                <a16:creationId xmlns:a16="http://schemas.microsoft.com/office/drawing/2014/main" id="{3FE6E70A-0535-EBB4-0B3B-D731A86AB741}"/>
              </a:ext>
            </a:extLst>
          </p:cNvPr>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0F2747"/>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dark">
    <p:bg>
      <p:bgPr>
        <a:solidFill>
          <a:srgbClr val="0F2747"/>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l">
              <a:spcBef>
                <a:spcPts val="0"/>
              </a:spcBef>
              <a:spcAft>
                <a:spcPts val="0"/>
              </a:spcAft>
              <a:buSzPts val="3600"/>
              <a:buNone/>
              <a:defRPr sz="3600" b="1">
                <a:solidFill>
                  <a:srgbClr val="FBF2E8"/>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bg>
      <p:bgPr>
        <a:solidFill>
          <a:srgbClr val="0F2747"/>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BF2E8"/>
              </a:buClr>
              <a:buSzPct val="75000"/>
              <a:buChar char="●"/>
              <a:defRPr>
                <a:solidFill>
                  <a:srgbClr val="FBF2E8"/>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376560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0F274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0F2747"/>
              </a:buClr>
              <a:buSzPct val="75000"/>
              <a:buFontTx/>
              <a:buNone/>
              <a:defRPr sz="1800">
                <a:solidFill>
                  <a:srgbClr val="0F2747"/>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0F2747"/>
              </a:buClr>
              <a:buSzPct val="75000"/>
              <a:buFontTx/>
              <a:buNone/>
              <a:defRPr sz="1800">
                <a:solidFill>
                  <a:srgbClr val="0F2747"/>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Pr>
        <a:solidFill>
          <a:srgbClr val="0F2747"/>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20299"/>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FBF2E8"/>
              </a:buClr>
              <a:buSzPct val="75000"/>
              <a:buNone/>
              <a:defRPr sz="1400">
                <a:solidFill>
                  <a:srgbClr val="FBF2E8"/>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0" tIns="91425" rIns="91425" bIns="91425" anchor="t" anchorCtr="0">
            <a:normAutofit/>
          </a:bodyPr>
          <a:lstStyle>
            <a:lvl1pPr marL="139700" lvl="0" indent="0">
              <a:spcBef>
                <a:spcPts val="0"/>
              </a:spcBef>
              <a:spcAft>
                <a:spcPts val="0"/>
              </a:spcAft>
              <a:buClr>
                <a:srgbClr val="FBF2E8"/>
              </a:buClr>
              <a:buSzPct val="75000"/>
              <a:buNone/>
              <a:defRPr sz="1400">
                <a:solidFill>
                  <a:srgbClr val="FBF2E8"/>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3834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28049"/>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0F274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solidFill>
          <a:srgbClr val="0F2747"/>
        </a:solid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35798"/>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solidFill>
                  <a:srgbClr val="FBF2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25734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blank">
    <p:spTree>
      <p:nvGrpSpPr>
        <p:cNvPr id="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BF2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882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48" r:id="rId2"/>
    <p:sldLayoutId id="2147483649" r:id="rId3"/>
    <p:sldLayoutId id="2147483657" r:id="rId4"/>
    <p:sldLayoutId id="2147483651" r:id="rId5"/>
    <p:sldLayoutId id="2147483658" r:id="rId6"/>
    <p:sldLayoutId id="2147483652" r:id="rId7"/>
    <p:sldLayoutId id="2147483660"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F2747"/>
        </a:buClr>
        <a:buSzPct val="75000"/>
        <a:buFontTx/>
        <a:buNone/>
        <a:defRPr sz="1400" b="0"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747"/>
        </a:solidFill>
        <a:effectLst/>
      </p:bgPr>
    </p:bg>
    <p:spTree>
      <p:nvGrpSpPr>
        <p:cNvPr id="1" name="Shape 61"/>
        <p:cNvGrpSpPr/>
        <p:nvPr/>
      </p:nvGrpSpPr>
      <p:grpSpPr>
        <a:xfrm>
          <a:off x="0" y="0"/>
          <a:ext cx="0" cy="0"/>
          <a:chOff x="0" y="0"/>
          <a:chExt cx="0" cy="0"/>
        </a:xfrm>
      </p:grpSpPr>
      <p:pic>
        <p:nvPicPr>
          <p:cNvPr id="15" name="Picture 14" descr="A tall building with a steeple&#10;&#10;AI-generated content may be incorrect.">
            <a:extLst>
              <a:ext uri="{FF2B5EF4-FFF2-40B4-BE49-F238E27FC236}">
                <a16:creationId xmlns:a16="http://schemas.microsoft.com/office/drawing/2014/main" id="{B5599248-471E-D897-ABD3-1C53DDED009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33137" y="0"/>
            <a:ext cx="3810864" cy="5143500"/>
          </a:xfrm>
          <a:prstGeom prst="rect">
            <a:avLst/>
          </a:prstGeom>
        </p:spPr>
      </p:pic>
      <p:sp>
        <p:nvSpPr>
          <p:cNvPr id="62" name="Google Shape;62;p14"/>
          <p:cNvSpPr txBox="1">
            <a:spLocks noGrp="1"/>
          </p:cNvSpPr>
          <p:nvPr>
            <p:ph type="title"/>
          </p:nvPr>
        </p:nvSpPr>
        <p:spPr>
          <a:xfrm>
            <a:off x="311700" y="1285478"/>
            <a:ext cx="4260300" cy="84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CA" sz="6200">
                <a:solidFill>
                  <a:srgbClr val="FBF2E8"/>
                </a:solidFill>
              </a:rPr>
              <a:t>Here we are</a:t>
            </a:r>
          </a:p>
        </p:txBody>
      </p:sp>
      <p:sp>
        <p:nvSpPr>
          <p:cNvPr id="63" name="Google Shape;63;p14"/>
          <p:cNvSpPr txBox="1">
            <a:spLocks noGrp="1"/>
          </p:cNvSpPr>
          <p:nvPr>
            <p:ph type="body" idx="1"/>
          </p:nvPr>
        </p:nvSpPr>
        <p:spPr>
          <a:xfrm>
            <a:off x="311700" y="2096283"/>
            <a:ext cx="4725813" cy="1200602"/>
          </a:xfrm>
          <a:prstGeom prst="rect">
            <a:avLst/>
          </a:prstGeom>
        </p:spPr>
        <p:txBody>
          <a:bodyPr spcFirstLastPara="1" wrap="square" lIns="91425" tIns="91425" rIns="91425" bIns="91425" anchor="t" anchorCtr="0">
            <a:normAutofit lnSpcReduction="10000"/>
          </a:bodyPr>
          <a:lstStyle/>
          <a:p>
            <a:pPr marL="0" lvl="0" indent="0" algn="l" rtl="0">
              <a:lnSpc>
                <a:spcPct val="110000"/>
              </a:lnSpc>
              <a:spcBef>
                <a:spcPts val="0"/>
              </a:spcBef>
              <a:spcAft>
                <a:spcPts val="0"/>
              </a:spcAft>
              <a:buNone/>
            </a:pPr>
            <a:r>
              <a:rPr lang="en-CA" sz="3200" b="1">
                <a:solidFill>
                  <a:srgbClr val="FF0000"/>
                </a:solidFill>
              </a:rPr>
              <a:t>&lt;Name of United </a:t>
            </a:r>
            <a:br>
              <a:rPr lang="en-CA" sz="3200" b="1">
                <a:solidFill>
                  <a:srgbClr val="FF0000"/>
                </a:solidFill>
              </a:rPr>
            </a:br>
            <a:r>
              <a:rPr lang="en-CA" sz="3200" b="1">
                <a:solidFill>
                  <a:srgbClr val="FF0000"/>
                </a:solidFill>
              </a:rPr>
              <a:t>Church&gt;</a:t>
            </a:r>
          </a:p>
        </p:txBody>
      </p:sp>
      <p:pic>
        <p:nvPicPr>
          <p:cNvPr id="65" name="Google Shape;65;p14" title="Legacy logo_white text.png"/>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13125" y="395926"/>
            <a:ext cx="3423066" cy="499755"/>
          </a:xfrm>
          <a:prstGeom prst="rect">
            <a:avLst/>
          </a:prstGeom>
          <a:noFill/>
          <a:ln>
            <a:noFill/>
          </a:ln>
        </p:spPr>
      </p:pic>
      <p:sp>
        <p:nvSpPr>
          <p:cNvPr id="4" name="Google Shape;64;p14">
            <a:extLst>
              <a:ext uri="{FF2B5EF4-FFF2-40B4-BE49-F238E27FC236}">
                <a16:creationId xmlns:a16="http://schemas.microsoft.com/office/drawing/2014/main" id="{17D5AE8D-950B-7F0D-697F-F4DA4DFE427D}"/>
              </a:ext>
            </a:extLst>
          </p:cNvPr>
          <p:cNvSpPr/>
          <p:nvPr/>
        </p:nvSpPr>
        <p:spPr>
          <a:xfrm>
            <a:off x="413125" y="3310087"/>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1624ADA5-9852-9FBA-A637-656FBD667BA5}"/>
              </a:ext>
            </a:extLst>
          </p:cNvPr>
          <p:cNvSpPr txBox="1"/>
          <p:nvPr/>
        </p:nvSpPr>
        <p:spPr>
          <a:xfrm>
            <a:off x="1819072" y="-612843"/>
            <a:ext cx="184731" cy="307777"/>
          </a:xfrm>
          <a:prstGeom prst="rect">
            <a:avLst/>
          </a:prstGeom>
          <a:noFill/>
        </p:spPr>
        <p:txBody>
          <a:bodyPr wrap="none" rtlCol="0">
            <a:spAutoFit/>
          </a:bodyPr>
          <a:lstStyle/>
          <a:p>
            <a:endParaRPr lang="en-US"/>
          </a:p>
        </p:txBody>
      </p:sp>
      <p:sp>
        <p:nvSpPr>
          <p:cNvPr id="3" name="Google Shape;63;p14">
            <a:extLst>
              <a:ext uri="{FF2B5EF4-FFF2-40B4-BE49-F238E27FC236}">
                <a16:creationId xmlns:a16="http://schemas.microsoft.com/office/drawing/2014/main" id="{3AF83996-0F8A-6303-DE95-F4CE488A4CAC}"/>
              </a:ext>
            </a:extLst>
          </p:cNvPr>
          <p:cNvSpPr txBox="1">
            <a:spLocks/>
          </p:cNvSpPr>
          <p:nvPr/>
        </p:nvSpPr>
        <p:spPr>
          <a:xfrm>
            <a:off x="311701" y="3546972"/>
            <a:ext cx="3524490" cy="120060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0" indent="0" algn="l" rtl="0">
              <a:lnSpc>
                <a:spcPct val="100000"/>
              </a:lnSpc>
              <a:spcBef>
                <a:spcPts val="0"/>
              </a:spcBef>
              <a:spcAft>
                <a:spcPts val="0"/>
              </a:spcAft>
              <a:buNone/>
            </a:pPr>
            <a:r>
              <a:rPr lang="en-CA" sz="2400" b="1">
                <a:solidFill>
                  <a:srgbClr val="FBF2E8"/>
                </a:solidFill>
              </a:rPr>
              <a:t>Today, tomorrow, and for the next 100 years.</a:t>
            </a:r>
            <a:endParaRPr lang="en-CA" sz="2400" b="1" i="1">
              <a:solidFill>
                <a:srgbClr val="FBF2E8"/>
              </a:solidFill>
            </a:endParaRPr>
          </a:p>
        </p:txBody>
      </p:sp>
      <p:sp>
        <p:nvSpPr>
          <p:cNvPr id="7" name="Google Shape;9;p1">
            <a:extLst>
              <a:ext uri="{FF2B5EF4-FFF2-40B4-BE49-F238E27FC236}">
                <a16:creationId xmlns:a16="http://schemas.microsoft.com/office/drawing/2014/main" id="{E7697448-BF07-2397-7192-E3770EF6359D}"/>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2E42C75D-2FBF-C1BC-D2B6-63865FD5789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9;p1">
            <a:extLst>
              <a:ext uri="{FF2B5EF4-FFF2-40B4-BE49-F238E27FC236}">
                <a16:creationId xmlns:a16="http://schemas.microsoft.com/office/drawing/2014/main" id="{2E543A46-B013-9E46-FD33-CFAFDBC76A8F}"/>
              </a:ext>
            </a:extLst>
          </p:cNvPr>
          <p:cNvSpPr/>
          <p:nvPr/>
        </p:nvSpPr>
        <p:spPr>
          <a:xfrm>
            <a:off x="0" y="4626899"/>
            <a:ext cx="9144000" cy="45719"/>
          </a:xfrm>
          <a:prstGeom prst="rect">
            <a:avLst/>
          </a:prstGeom>
          <a:solidFill>
            <a:srgbClr val="0F2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63;p14">
            <a:extLst>
              <a:ext uri="{FF2B5EF4-FFF2-40B4-BE49-F238E27FC236}">
                <a16:creationId xmlns:a16="http://schemas.microsoft.com/office/drawing/2014/main" id="{B3CA6B30-6FD1-CE45-E508-801FF027488B}"/>
              </a:ext>
            </a:extLst>
          </p:cNvPr>
          <p:cNvSpPr txBox="1">
            <a:spLocks/>
          </p:cNvSpPr>
          <p:nvPr/>
        </p:nvSpPr>
        <p:spPr>
          <a:xfrm>
            <a:off x="6489762" y="2096283"/>
            <a:ext cx="2625750" cy="120060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a:lnSpc>
                <a:spcPct val="110000"/>
              </a:lnSpc>
            </a:pPr>
            <a:r>
              <a:rPr lang="en-CA" sz="3200" b="1">
                <a:solidFill>
                  <a:srgbClr val="FF0000"/>
                </a:solidFill>
              </a:rPr>
              <a:t>Your church</a:t>
            </a:r>
          </a:p>
          <a:p>
            <a:pPr marL="0">
              <a:lnSpc>
                <a:spcPct val="110000"/>
              </a:lnSpc>
            </a:pPr>
            <a:r>
              <a:rPr lang="en-CA" sz="3200" b="1">
                <a:solidFill>
                  <a:srgbClr val="FF0000"/>
                </a:solidFill>
              </a:rPr>
              <a:t>Photo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76630A2A-5581-DCF8-1663-DFA02D1F6F02}"/>
            </a:ext>
          </a:extLst>
        </p:cNvPr>
        <p:cNvGrpSpPr/>
        <p:nvPr/>
      </p:nvGrpSpPr>
      <p:grpSpPr>
        <a:xfrm>
          <a:off x="0" y="0"/>
          <a:ext cx="0" cy="0"/>
          <a:chOff x="0" y="0"/>
          <a:chExt cx="0" cy="0"/>
        </a:xfrm>
      </p:grpSpPr>
      <p:pic>
        <p:nvPicPr>
          <p:cNvPr id="6" name="Picture 5" descr="A stained glass window with colorful squares&#10;&#10;AI-generated content may be incorrect.">
            <a:extLst>
              <a:ext uri="{FF2B5EF4-FFF2-40B4-BE49-F238E27FC236}">
                <a16:creationId xmlns:a16="http://schemas.microsoft.com/office/drawing/2014/main" id="{1B08A34D-C26A-2749-CA9E-33D28B86E2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2" name="Title 1">
            <a:extLst>
              <a:ext uri="{FF2B5EF4-FFF2-40B4-BE49-F238E27FC236}">
                <a16:creationId xmlns:a16="http://schemas.microsoft.com/office/drawing/2014/main" id="{D3EDB7AB-22C7-DBB9-9FB4-651F96A5737C}"/>
              </a:ext>
            </a:extLst>
          </p:cNvPr>
          <p:cNvSpPr>
            <a:spLocks noGrp="1"/>
          </p:cNvSpPr>
          <p:nvPr>
            <p:ph type="title"/>
          </p:nvPr>
        </p:nvSpPr>
        <p:spPr>
          <a:xfrm>
            <a:off x="311700" y="1914732"/>
            <a:ext cx="8520600" cy="841800"/>
          </a:xfrm>
        </p:spPr>
        <p:txBody>
          <a:bodyPr>
            <a:noAutofit/>
          </a:bodyPr>
          <a:lstStyle/>
          <a:p>
            <a:r>
              <a:rPr lang="en-US" sz="8800">
                <a:solidFill>
                  <a:srgbClr val="FBF2E8"/>
                </a:solidFill>
              </a:rPr>
              <a:t>Resources</a:t>
            </a:r>
          </a:p>
        </p:txBody>
      </p:sp>
      <p:sp>
        <p:nvSpPr>
          <p:cNvPr id="170" name="Google Shape;170;p24">
            <a:extLst>
              <a:ext uri="{FF2B5EF4-FFF2-40B4-BE49-F238E27FC236}">
                <a16:creationId xmlns:a16="http://schemas.microsoft.com/office/drawing/2014/main" id="{876B0CA4-D24E-0561-0599-8AA5BFC31A70}"/>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10</a:t>
            </a:fld>
            <a:endParaRPr/>
          </a:p>
        </p:txBody>
      </p:sp>
      <p:sp>
        <p:nvSpPr>
          <p:cNvPr id="3" name="Google Shape;9;p1">
            <a:extLst>
              <a:ext uri="{FF2B5EF4-FFF2-40B4-BE49-F238E27FC236}">
                <a16:creationId xmlns:a16="http://schemas.microsoft.com/office/drawing/2014/main" id="{4CD6D3EB-33C7-72D4-BCBD-112D98CAA2B1}"/>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974A1AB8-EDFC-BB70-C55E-A10A4F1F936B}"/>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40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62D390A-F8D5-0941-A675-5CD510B9E255}"/>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B9D198B7-ED16-96A7-2858-A74E01A15BAD}"/>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11</a:t>
            </a:fld>
            <a:endParaRPr/>
          </a:p>
        </p:txBody>
      </p:sp>
      <p:pic>
        <p:nvPicPr>
          <p:cNvPr id="6" name="Picture 5">
            <a:extLst>
              <a:ext uri="{FF2B5EF4-FFF2-40B4-BE49-F238E27FC236}">
                <a16:creationId xmlns:a16="http://schemas.microsoft.com/office/drawing/2014/main" id="{9ED1C083-2F38-6F28-DAEA-99B26A4D6C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15813" y="634380"/>
            <a:ext cx="6712373" cy="4130295"/>
          </a:xfrm>
          <a:prstGeom prst="rect">
            <a:avLst/>
          </a:prstGeom>
        </p:spPr>
      </p:pic>
      <p:sp>
        <p:nvSpPr>
          <p:cNvPr id="7" name="Google Shape;9;p1">
            <a:extLst>
              <a:ext uri="{FF2B5EF4-FFF2-40B4-BE49-F238E27FC236}">
                <a16:creationId xmlns:a16="http://schemas.microsoft.com/office/drawing/2014/main" id="{6A354C97-7E47-AF44-E330-199023C19F90}"/>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07F5127A-E3D4-1D1B-F5A3-B4AB9F70007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A4008C03-F305-C8E5-8925-90ABB46998EA}"/>
              </a:ext>
            </a:extLst>
          </p:cNvPr>
          <p:cNvSpPr txBox="1">
            <a:spLocks/>
          </p:cNvSpPr>
          <p:nvPr/>
        </p:nvSpPr>
        <p:spPr>
          <a:xfrm>
            <a:off x="311700" y="82891"/>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3200"/>
              <a:t>centennialcampaign.ca</a:t>
            </a:r>
          </a:p>
        </p:txBody>
      </p:sp>
    </p:spTree>
    <p:extLst>
      <p:ext uri="{BB962C8B-B14F-4D97-AF65-F5344CB8AC3E}">
        <p14:creationId xmlns:p14="http://schemas.microsoft.com/office/powerpoint/2010/main" val="2764930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637CC232-1F3B-75BA-4AAE-7A017E49CFE6}"/>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0F6BD238-2059-AD01-AC69-4A0416EE6884}"/>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12</a:t>
            </a:fld>
            <a:endParaRPr/>
          </a:p>
        </p:txBody>
      </p:sp>
      <p:sp>
        <p:nvSpPr>
          <p:cNvPr id="7" name="Google Shape;9;p1">
            <a:extLst>
              <a:ext uri="{FF2B5EF4-FFF2-40B4-BE49-F238E27FC236}">
                <a16:creationId xmlns:a16="http://schemas.microsoft.com/office/drawing/2014/main" id="{97012D7E-0753-5135-B7D1-FBC90F09CA40}"/>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A0720B15-7EFB-2BAC-8318-9E87AED35048}"/>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4" name="Picture 3" descr="A screenshot of a website&#10;&#10;AI-generated content may be incorrect.">
            <a:extLst>
              <a:ext uri="{FF2B5EF4-FFF2-40B4-BE49-F238E27FC236}">
                <a16:creationId xmlns:a16="http://schemas.microsoft.com/office/drawing/2014/main" id="{2ABE5374-BFCA-7736-FE22-4407C5A5BF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39470" y="924691"/>
            <a:ext cx="4065059" cy="3471277"/>
          </a:xfrm>
          <a:prstGeom prst="rect">
            <a:avLst/>
          </a:prstGeom>
        </p:spPr>
      </p:pic>
      <p:cxnSp>
        <p:nvCxnSpPr>
          <p:cNvPr id="10" name="Straight Arrow Connector 9">
            <a:extLst>
              <a:ext uri="{FF2B5EF4-FFF2-40B4-BE49-F238E27FC236}">
                <a16:creationId xmlns:a16="http://schemas.microsoft.com/office/drawing/2014/main" id="{766339AE-D115-77B6-7DCB-DFA665EFEC67}"/>
              </a:ext>
            </a:extLst>
          </p:cNvPr>
          <p:cNvCxnSpPr>
            <a:cxnSpLocks/>
          </p:cNvCxnSpPr>
          <p:nvPr/>
        </p:nvCxnSpPr>
        <p:spPr>
          <a:xfrm flipH="1">
            <a:off x="5979666" y="2571750"/>
            <a:ext cx="23827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49993F6-D90A-AE56-D8BE-EABC8CF67BBE}"/>
              </a:ext>
            </a:extLst>
          </p:cNvPr>
          <p:cNvSpPr txBox="1">
            <a:spLocks/>
          </p:cNvSpPr>
          <p:nvPr/>
        </p:nvSpPr>
        <p:spPr>
          <a:xfrm>
            <a:off x="6834494" y="2143998"/>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Congregations</a:t>
            </a:r>
          </a:p>
        </p:txBody>
      </p:sp>
      <p:cxnSp>
        <p:nvCxnSpPr>
          <p:cNvPr id="13" name="Straight Arrow Connector 12">
            <a:extLst>
              <a:ext uri="{FF2B5EF4-FFF2-40B4-BE49-F238E27FC236}">
                <a16:creationId xmlns:a16="http://schemas.microsoft.com/office/drawing/2014/main" id="{E5C2DC9F-69AF-E0E4-1E67-EECCD51BFC38}"/>
              </a:ext>
            </a:extLst>
          </p:cNvPr>
          <p:cNvCxnSpPr>
            <a:cxnSpLocks/>
          </p:cNvCxnSpPr>
          <p:nvPr/>
        </p:nvCxnSpPr>
        <p:spPr>
          <a:xfrm>
            <a:off x="719328" y="2571750"/>
            <a:ext cx="20848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76C929C-FF36-264C-DEC9-3F40B8478D42}"/>
              </a:ext>
            </a:extLst>
          </p:cNvPr>
          <p:cNvSpPr txBox="1">
            <a:spLocks/>
          </p:cNvSpPr>
          <p:nvPr/>
        </p:nvSpPr>
        <p:spPr>
          <a:xfrm>
            <a:off x="505089" y="2143998"/>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Donors</a:t>
            </a:r>
          </a:p>
        </p:txBody>
      </p:sp>
      <p:cxnSp>
        <p:nvCxnSpPr>
          <p:cNvPr id="17" name="Straight Arrow Connector 16">
            <a:extLst>
              <a:ext uri="{FF2B5EF4-FFF2-40B4-BE49-F238E27FC236}">
                <a16:creationId xmlns:a16="http://schemas.microsoft.com/office/drawing/2014/main" id="{759FD936-AA08-0274-946C-707454A4C0A1}"/>
              </a:ext>
            </a:extLst>
          </p:cNvPr>
          <p:cNvCxnSpPr>
            <a:cxnSpLocks/>
          </p:cNvCxnSpPr>
          <p:nvPr/>
        </p:nvCxnSpPr>
        <p:spPr>
          <a:xfrm>
            <a:off x="719328" y="3839718"/>
            <a:ext cx="20848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5655FF2D-B70F-C13E-97D0-A08F88BF92AE}"/>
              </a:ext>
            </a:extLst>
          </p:cNvPr>
          <p:cNvSpPr txBox="1">
            <a:spLocks/>
          </p:cNvSpPr>
          <p:nvPr/>
        </p:nvSpPr>
        <p:spPr>
          <a:xfrm>
            <a:off x="505089" y="3411966"/>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Volunteers</a:t>
            </a:r>
          </a:p>
        </p:txBody>
      </p:sp>
      <p:sp>
        <p:nvSpPr>
          <p:cNvPr id="22" name="Title 1">
            <a:extLst>
              <a:ext uri="{FF2B5EF4-FFF2-40B4-BE49-F238E27FC236}">
                <a16:creationId xmlns:a16="http://schemas.microsoft.com/office/drawing/2014/main" id="{BBC3D67E-7D8A-1991-605D-7E1F921244E1}"/>
              </a:ext>
            </a:extLst>
          </p:cNvPr>
          <p:cNvSpPr>
            <a:spLocks noGrp="1"/>
          </p:cNvSpPr>
          <p:nvPr>
            <p:ph type="title"/>
          </p:nvPr>
        </p:nvSpPr>
        <p:spPr>
          <a:xfrm>
            <a:off x="311700" y="65859"/>
            <a:ext cx="8520600" cy="841800"/>
          </a:xfrm>
        </p:spPr>
        <p:txBody>
          <a:bodyPr>
            <a:normAutofit/>
          </a:bodyPr>
          <a:lstStyle/>
          <a:p>
            <a:r>
              <a:rPr lang="en-US"/>
              <a:t>Website Key Features </a:t>
            </a:r>
          </a:p>
        </p:txBody>
      </p:sp>
    </p:spTree>
    <p:extLst>
      <p:ext uri="{BB962C8B-B14F-4D97-AF65-F5344CB8AC3E}">
        <p14:creationId xmlns:p14="http://schemas.microsoft.com/office/powerpoint/2010/main" val="388014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85B5BBA1-343B-A3DB-9103-E32D1E2FA73B}"/>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38591B42-7CE8-229C-35B8-30DEAD7EC5B0}"/>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13</a:t>
            </a:fld>
            <a:endParaRPr/>
          </a:p>
        </p:txBody>
      </p:sp>
      <p:sp>
        <p:nvSpPr>
          <p:cNvPr id="19" name="Text Placeholder 5">
            <a:extLst>
              <a:ext uri="{FF2B5EF4-FFF2-40B4-BE49-F238E27FC236}">
                <a16:creationId xmlns:a16="http://schemas.microsoft.com/office/drawing/2014/main" id="{51979A0D-F1CD-FC46-2D74-444C31D0C5A5}"/>
              </a:ext>
            </a:extLst>
          </p:cNvPr>
          <p:cNvSpPr txBox="1">
            <a:spLocks/>
          </p:cNvSpPr>
          <p:nvPr/>
        </p:nvSpPr>
        <p:spPr>
          <a:xfrm>
            <a:off x="1761744" y="3838686"/>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Resources</a:t>
            </a:r>
          </a:p>
        </p:txBody>
      </p:sp>
      <p:pic>
        <p:nvPicPr>
          <p:cNvPr id="22" name="Picture 21" descr="A screenshot of a website&#10;&#10;AI-generated content may be incorrect.">
            <a:extLst>
              <a:ext uri="{FF2B5EF4-FFF2-40B4-BE49-F238E27FC236}">
                <a16:creationId xmlns:a16="http://schemas.microsoft.com/office/drawing/2014/main" id="{A2C03BC3-20FC-11AE-58BB-837F776C36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6793" y="215039"/>
            <a:ext cx="3097695" cy="4337760"/>
          </a:xfrm>
          <a:prstGeom prst="rect">
            <a:avLst/>
          </a:prstGeom>
        </p:spPr>
      </p:pic>
      <p:sp>
        <p:nvSpPr>
          <p:cNvPr id="23" name="Google Shape;9;p1">
            <a:extLst>
              <a:ext uri="{FF2B5EF4-FFF2-40B4-BE49-F238E27FC236}">
                <a16:creationId xmlns:a16="http://schemas.microsoft.com/office/drawing/2014/main" id="{A33DD631-E8F8-060D-81CE-EF7746B6DCB6}"/>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TextBox 23">
            <a:extLst>
              <a:ext uri="{FF2B5EF4-FFF2-40B4-BE49-F238E27FC236}">
                <a16:creationId xmlns:a16="http://schemas.microsoft.com/office/drawing/2014/main" id="{C73F490C-E233-48F9-3214-A7570CE3DE47}"/>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728BF871-7EBB-4E52-9E7D-4034D212690F}"/>
              </a:ext>
            </a:extLst>
          </p:cNvPr>
          <p:cNvCxnSpPr>
            <a:cxnSpLocks/>
          </p:cNvCxnSpPr>
          <p:nvPr/>
        </p:nvCxnSpPr>
        <p:spPr>
          <a:xfrm>
            <a:off x="1975983" y="4266438"/>
            <a:ext cx="341288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6E884C-3EB1-987A-AABD-F2CDB8366E6E}"/>
              </a:ext>
            </a:extLst>
          </p:cNvPr>
          <p:cNvCxnSpPr>
            <a:cxnSpLocks/>
          </p:cNvCxnSpPr>
          <p:nvPr/>
        </p:nvCxnSpPr>
        <p:spPr>
          <a:xfrm>
            <a:off x="1975983" y="2802658"/>
            <a:ext cx="355918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A7851BB9-8988-2BC4-C6D3-865E608EFFDA}"/>
              </a:ext>
            </a:extLst>
          </p:cNvPr>
          <p:cNvSpPr txBox="1">
            <a:spLocks/>
          </p:cNvSpPr>
          <p:nvPr/>
        </p:nvSpPr>
        <p:spPr>
          <a:xfrm>
            <a:off x="1761744" y="2374906"/>
            <a:ext cx="3261360"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Introductory Video</a:t>
            </a:r>
          </a:p>
        </p:txBody>
      </p:sp>
      <p:sp>
        <p:nvSpPr>
          <p:cNvPr id="30" name="Title 1">
            <a:extLst>
              <a:ext uri="{FF2B5EF4-FFF2-40B4-BE49-F238E27FC236}">
                <a16:creationId xmlns:a16="http://schemas.microsoft.com/office/drawing/2014/main" id="{B0E490BD-CC37-7243-8494-F256A5F6660C}"/>
              </a:ext>
            </a:extLst>
          </p:cNvPr>
          <p:cNvSpPr txBox="1">
            <a:spLocks/>
          </p:cNvSpPr>
          <p:nvPr/>
        </p:nvSpPr>
        <p:spPr>
          <a:xfrm>
            <a:off x="311700" y="65859"/>
            <a:ext cx="4260300" cy="20933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a:t>Website: Congregation</a:t>
            </a:r>
          </a:p>
          <a:p>
            <a:r>
              <a:rPr lang="en-US"/>
              <a:t>Page</a:t>
            </a:r>
          </a:p>
        </p:txBody>
      </p:sp>
    </p:spTree>
    <p:extLst>
      <p:ext uri="{BB962C8B-B14F-4D97-AF65-F5344CB8AC3E}">
        <p14:creationId xmlns:p14="http://schemas.microsoft.com/office/powerpoint/2010/main" val="322050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60BD9262-67A4-E0E9-F945-90A12DC5F6A2}"/>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2D88AF90-2E1B-6A3C-FD62-6419BCECBDE3}"/>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Invaluable Congregational Resources</a:t>
            </a:r>
          </a:p>
        </p:txBody>
      </p:sp>
      <p:sp>
        <p:nvSpPr>
          <p:cNvPr id="2" name="Google Shape;9;p1">
            <a:extLst>
              <a:ext uri="{FF2B5EF4-FFF2-40B4-BE49-F238E27FC236}">
                <a16:creationId xmlns:a16="http://schemas.microsoft.com/office/drawing/2014/main" id="{1B1D0DFE-19CA-0253-81C8-74ADC84DC62E}"/>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7443D9F6-E50F-9909-4779-009A4F650077}"/>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E338B98-9586-2768-ACF3-BCA35F97FA97}"/>
              </a:ext>
            </a:extLst>
          </p:cNvPr>
          <p:cNvPicPr>
            <a:picLocks noChangeAspect="1"/>
          </p:cNvPicPr>
          <p:nvPr/>
        </p:nvPicPr>
        <p:blipFill>
          <a:blip r:embed="rId3"/>
          <a:stretch>
            <a:fillRect/>
          </a:stretch>
        </p:blipFill>
        <p:spPr>
          <a:xfrm rot="21305103">
            <a:off x="311700" y="1416116"/>
            <a:ext cx="1529240" cy="1979017"/>
          </a:xfrm>
          <a:prstGeom prst="rect">
            <a:avLst/>
          </a:prstGeom>
        </p:spPr>
      </p:pic>
      <p:sp>
        <p:nvSpPr>
          <p:cNvPr id="23" name="Rectangle 22">
            <a:extLst>
              <a:ext uri="{FF2B5EF4-FFF2-40B4-BE49-F238E27FC236}">
                <a16:creationId xmlns:a16="http://schemas.microsoft.com/office/drawing/2014/main" id="{5C1BA140-266D-9BF5-3703-3AADD521E27E}"/>
              </a:ext>
            </a:extLst>
          </p:cNvPr>
          <p:cNvSpPr/>
          <p:nvPr/>
        </p:nvSpPr>
        <p:spPr>
          <a:xfrm rot="21305103">
            <a:off x="2005007"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39490B-EBB8-B6C7-1B5F-489394687A42}"/>
              </a:ext>
            </a:extLst>
          </p:cNvPr>
          <p:cNvSpPr/>
          <p:nvPr/>
        </p:nvSpPr>
        <p:spPr>
          <a:xfrm rot="21305103">
            <a:off x="3706216"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26788B-0A32-A033-BC6D-98E3A4DCF9AB}"/>
              </a:ext>
            </a:extLst>
          </p:cNvPr>
          <p:cNvSpPr/>
          <p:nvPr/>
        </p:nvSpPr>
        <p:spPr>
          <a:xfrm rot="21305103">
            <a:off x="5407425"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6CFAC4-E839-438A-A1F5-AF5CB832BF65}"/>
              </a:ext>
            </a:extLst>
          </p:cNvPr>
          <p:cNvSpPr/>
          <p:nvPr/>
        </p:nvSpPr>
        <p:spPr>
          <a:xfrm rot="21305103">
            <a:off x="7108634" y="1416114"/>
            <a:ext cx="1541412" cy="1979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90FAE2D-797A-BE51-3113-3F71DEAFDFA1}"/>
              </a:ext>
            </a:extLst>
          </p:cNvPr>
          <p:cNvPicPr>
            <a:picLocks noChangeAspect="1"/>
          </p:cNvPicPr>
          <p:nvPr/>
        </p:nvPicPr>
        <p:blipFill>
          <a:blip r:embed="rId4"/>
          <a:stretch>
            <a:fillRect/>
          </a:stretch>
        </p:blipFill>
        <p:spPr>
          <a:xfrm rot="21305103">
            <a:off x="2011093" y="1416114"/>
            <a:ext cx="1529240" cy="1979017"/>
          </a:xfrm>
          <a:prstGeom prst="rect">
            <a:avLst/>
          </a:prstGeom>
          <a:noFill/>
        </p:spPr>
      </p:pic>
      <p:pic>
        <p:nvPicPr>
          <p:cNvPr id="31" name="Picture 30">
            <a:extLst>
              <a:ext uri="{FF2B5EF4-FFF2-40B4-BE49-F238E27FC236}">
                <a16:creationId xmlns:a16="http://schemas.microsoft.com/office/drawing/2014/main" id="{768495C5-4D6A-9E56-1DA3-D141AE7B12FD}"/>
              </a:ext>
            </a:extLst>
          </p:cNvPr>
          <p:cNvPicPr>
            <a:picLocks noChangeAspect="1"/>
          </p:cNvPicPr>
          <p:nvPr/>
        </p:nvPicPr>
        <p:blipFill>
          <a:blip r:embed="rId5"/>
          <a:srcRect/>
          <a:stretch/>
        </p:blipFill>
        <p:spPr>
          <a:xfrm rot="21305103">
            <a:off x="3712303" y="1416114"/>
            <a:ext cx="1529240" cy="1979016"/>
          </a:xfrm>
          <a:prstGeom prst="rect">
            <a:avLst/>
          </a:prstGeom>
          <a:noFill/>
        </p:spPr>
      </p:pic>
      <p:pic>
        <p:nvPicPr>
          <p:cNvPr id="33" name="Picture 32">
            <a:extLst>
              <a:ext uri="{FF2B5EF4-FFF2-40B4-BE49-F238E27FC236}">
                <a16:creationId xmlns:a16="http://schemas.microsoft.com/office/drawing/2014/main" id="{AD8AC396-474E-6F9E-9B8D-43AADC114ABD}"/>
              </a:ext>
            </a:extLst>
          </p:cNvPr>
          <p:cNvPicPr>
            <a:picLocks noChangeAspect="1"/>
          </p:cNvPicPr>
          <p:nvPr/>
        </p:nvPicPr>
        <p:blipFill>
          <a:blip r:embed="rId6"/>
          <a:srcRect/>
          <a:stretch/>
        </p:blipFill>
        <p:spPr>
          <a:xfrm rot="21305103">
            <a:off x="7104090" y="1416114"/>
            <a:ext cx="1529239" cy="1979016"/>
          </a:xfrm>
          <a:prstGeom prst="rect">
            <a:avLst/>
          </a:prstGeom>
          <a:noFill/>
        </p:spPr>
      </p:pic>
      <p:pic>
        <p:nvPicPr>
          <p:cNvPr id="34" name="Picture 33">
            <a:extLst>
              <a:ext uri="{FF2B5EF4-FFF2-40B4-BE49-F238E27FC236}">
                <a16:creationId xmlns:a16="http://schemas.microsoft.com/office/drawing/2014/main" id="{2E3B850A-C94E-5BF6-47B5-D427BF1C23E7}"/>
              </a:ext>
            </a:extLst>
          </p:cNvPr>
          <p:cNvPicPr>
            <a:picLocks noChangeAspect="1"/>
          </p:cNvPicPr>
          <p:nvPr/>
        </p:nvPicPr>
        <p:blipFill>
          <a:blip r:embed="rId7"/>
          <a:srcRect/>
          <a:stretch/>
        </p:blipFill>
        <p:spPr>
          <a:xfrm rot="21305103">
            <a:off x="5413513" y="1416114"/>
            <a:ext cx="1529239" cy="1979016"/>
          </a:xfrm>
          <a:prstGeom prst="rect">
            <a:avLst/>
          </a:prstGeom>
          <a:noFill/>
        </p:spPr>
      </p:pic>
    </p:spTree>
    <p:extLst>
      <p:ext uri="{BB962C8B-B14F-4D97-AF65-F5344CB8AC3E}">
        <p14:creationId xmlns:p14="http://schemas.microsoft.com/office/powerpoint/2010/main" val="4154035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CC0B062D-90B5-6463-08C0-EE26C562B4B2}"/>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AA6FBF43-9D69-F327-BB94-73730EAA88CC}"/>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Case for support</a:t>
            </a:r>
          </a:p>
        </p:txBody>
      </p:sp>
      <p:sp>
        <p:nvSpPr>
          <p:cNvPr id="2" name="Google Shape;9;p1">
            <a:extLst>
              <a:ext uri="{FF2B5EF4-FFF2-40B4-BE49-F238E27FC236}">
                <a16:creationId xmlns:a16="http://schemas.microsoft.com/office/drawing/2014/main" id="{BFFE6451-454F-DF5B-6AF0-A03A091FD503}"/>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212C6EF6-EC39-F50F-BDCC-2E1644930504}"/>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819082E-F4C1-5A2F-F561-5627B289C04E}"/>
              </a:ext>
            </a:extLst>
          </p:cNvPr>
          <p:cNvPicPr>
            <a:picLocks noChangeAspect="1"/>
          </p:cNvPicPr>
          <p:nvPr/>
        </p:nvPicPr>
        <p:blipFill>
          <a:blip r:embed="rId3"/>
          <a:stretch>
            <a:fillRect/>
          </a:stretch>
        </p:blipFill>
        <p:spPr>
          <a:xfrm>
            <a:off x="2614701" y="1182849"/>
            <a:ext cx="1915469" cy="2478842"/>
          </a:xfrm>
          <a:prstGeom prst="rect">
            <a:avLst/>
          </a:prstGeom>
        </p:spPr>
      </p:pic>
      <p:pic>
        <p:nvPicPr>
          <p:cNvPr id="9" name="Picture 8">
            <a:extLst>
              <a:ext uri="{FF2B5EF4-FFF2-40B4-BE49-F238E27FC236}">
                <a16:creationId xmlns:a16="http://schemas.microsoft.com/office/drawing/2014/main" id="{DD3E10F2-0895-AAF2-3454-E3B3FA0BEC17}"/>
              </a:ext>
            </a:extLst>
          </p:cNvPr>
          <p:cNvPicPr>
            <a:picLocks noChangeAspect="1"/>
          </p:cNvPicPr>
          <p:nvPr/>
        </p:nvPicPr>
        <p:blipFill>
          <a:blip r:embed="rId4"/>
          <a:stretch>
            <a:fillRect/>
          </a:stretch>
        </p:blipFill>
        <p:spPr>
          <a:xfrm>
            <a:off x="4530170" y="1182849"/>
            <a:ext cx="1915469" cy="2478842"/>
          </a:xfrm>
          <a:prstGeom prst="rect">
            <a:avLst/>
          </a:prstGeom>
        </p:spPr>
      </p:pic>
      <p:pic>
        <p:nvPicPr>
          <p:cNvPr id="12" name="Picture 11">
            <a:extLst>
              <a:ext uri="{FF2B5EF4-FFF2-40B4-BE49-F238E27FC236}">
                <a16:creationId xmlns:a16="http://schemas.microsoft.com/office/drawing/2014/main" id="{64C01033-3E09-F031-7F0A-29BE51EECDB7}"/>
              </a:ext>
            </a:extLst>
          </p:cNvPr>
          <p:cNvPicPr>
            <a:picLocks noChangeAspect="1"/>
          </p:cNvPicPr>
          <p:nvPr/>
        </p:nvPicPr>
        <p:blipFill>
          <a:blip r:embed="rId5"/>
          <a:stretch>
            <a:fillRect/>
          </a:stretch>
        </p:blipFill>
        <p:spPr>
          <a:xfrm>
            <a:off x="311700" y="1182849"/>
            <a:ext cx="1915469" cy="2478842"/>
          </a:xfrm>
          <a:prstGeom prst="rect">
            <a:avLst/>
          </a:prstGeom>
        </p:spPr>
      </p:pic>
      <p:pic>
        <p:nvPicPr>
          <p:cNvPr id="13" name="Picture 12">
            <a:extLst>
              <a:ext uri="{FF2B5EF4-FFF2-40B4-BE49-F238E27FC236}">
                <a16:creationId xmlns:a16="http://schemas.microsoft.com/office/drawing/2014/main" id="{715DF298-46F8-C647-FE63-9D8578FC3EC8}"/>
              </a:ext>
            </a:extLst>
          </p:cNvPr>
          <p:cNvPicPr>
            <a:picLocks noChangeAspect="1"/>
          </p:cNvPicPr>
          <p:nvPr/>
        </p:nvPicPr>
        <p:blipFill>
          <a:blip r:embed="rId6"/>
          <a:srcRect/>
          <a:stretch/>
        </p:blipFill>
        <p:spPr>
          <a:xfrm>
            <a:off x="6833172" y="1182849"/>
            <a:ext cx="1915468" cy="2478842"/>
          </a:xfrm>
          <a:prstGeom prst="rect">
            <a:avLst/>
          </a:prstGeom>
        </p:spPr>
      </p:pic>
      <p:sp>
        <p:nvSpPr>
          <p:cNvPr id="14" name="Text Placeholder 5">
            <a:extLst>
              <a:ext uri="{FF2B5EF4-FFF2-40B4-BE49-F238E27FC236}">
                <a16:creationId xmlns:a16="http://schemas.microsoft.com/office/drawing/2014/main" id="{40F9681D-151D-714D-4451-99DD5F4FE71E}"/>
              </a:ext>
            </a:extLst>
          </p:cNvPr>
          <p:cNvSpPr txBox="1">
            <a:spLocks/>
          </p:cNvSpPr>
          <p:nvPr/>
        </p:nvSpPr>
        <p:spPr>
          <a:xfrm>
            <a:off x="234209" y="3840743"/>
            <a:ext cx="8514431" cy="699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1600" b="1">
                <a:solidFill>
                  <a:srgbClr val="0F2747"/>
                </a:solidFill>
              </a:rPr>
              <a:t>Everything people need to know is in one brochure</a:t>
            </a:r>
          </a:p>
          <a:p>
            <a:pPr marL="114300" indent="0">
              <a:buNone/>
            </a:pPr>
            <a:r>
              <a:rPr lang="en-US" sz="1600" b="1">
                <a:solidFill>
                  <a:srgbClr val="0F2747"/>
                </a:solidFill>
              </a:rPr>
              <a:t>Download document or order printed copies for Trustees or your Official Board</a:t>
            </a:r>
            <a:endParaRPr lang="en-US" sz="1600">
              <a:solidFill>
                <a:srgbClr val="0F2747"/>
              </a:solidFill>
            </a:endParaRPr>
          </a:p>
        </p:txBody>
      </p:sp>
    </p:spTree>
    <p:extLst>
      <p:ext uri="{BB962C8B-B14F-4D97-AF65-F5344CB8AC3E}">
        <p14:creationId xmlns:p14="http://schemas.microsoft.com/office/powerpoint/2010/main" val="380055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DDA0793-EE1C-3470-6F8D-78C1EF260225}"/>
            </a:ext>
          </a:extLst>
        </p:cNvPr>
        <p:cNvGrpSpPr/>
        <p:nvPr/>
      </p:nvGrpSpPr>
      <p:grpSpPr>
        <a:xfrm>
          <a:off x="0" y="0"/>
          <a:ext cx="0" cy="0"/>
          <a:chOff x="0" y="0"/>
          <a:chExt cx="0" cy="0"/>
        </a:xfrm>
      </p:grpSpPr>
      <p:sp>
        <p:nvSpPr>
          <p:cNvPr id="170" name="Google Shape;170;p24">
            <a:extLst>
              <a:ext uri="{FF2B5EF4-FFF2-40B4-BE49-F238E27FC236}">
                <a16:creationId xmlns:a16="http://schemas.microsoft.com/office/drawing/2014/main" id="{52B151C3-0B2E-C06F-1C06-E57EAD01541A}"/>
              </a:ext>
            </a:extLst>
          </p:cNvPr>
          <p:cNvSpPr txBox="1">
            <a:spLocks noGrp="1"/>
          </p:cNvSpPr>
          <p:nvPr>
            <p:ph type="sldNum" idx="4294967295"/>
          </p:nvPr>
        </p:nvSpPr>
        <p:spPr>
          <a:xfrm>
            <a:off x="8594725" y="4568825"/>
            <a:ext cx="549275" cy="3937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16</a:t>
            </a:fld>
            <a:endParaRPr/>
          </a:p>
        </p:txBody>
      </p:sp>
      <p:sp>
        <p:nvSpPr>
          <p:cNvPr id="23" name="Google Shape;9;p1">
            <a:extLst>
              <a:ext uri="{FF2B5EF4-FFF2-40B4-BE49-F238E27FC236}">
                <a16:creationId xmlns:a16="http://schemas.microsoft.com/office/drawing/2014/main" id="{D25BF0C6-ADBB-08AA-00D5-AB38EDE4713F}"/>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TextBox 23">
            <a:extLst>
              <a:ext uri="{FF2B5EF4-FFF2-40B4-BE49-F238E27FC236}">
                <a16:creationId xmlns:a16="http://schemas.microsoft.com/office/drawing/2014/main" id="{137A298A-C7A6-AF7B-6928-5A98ED14323F}"/>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5F95E1A6-46AA-A32E-4E1B-31F116C4855D}"/>
              </a:ext>
            </a:extLst>
          </p:cNvPr>
          <p:cNvSpPr txBox="1">
            <a:spLocks/>
          </p:cNvSpPr>
          <p:nvPr/>
        </p:nvSpPr>
        <p:spPr>
          <a:xfrm>
            <a:off x="311700" y="65859"/>
            <a:ext cx="4260300" cy="17007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rgbClr val="0F2747"/>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a:t>Website: </a:t>
            </a:r>
            <a:br>
              <a:rPr lang="en-US"/>
            </a:br>
            <a:r>
              <a:rPr lang="en-US"/>
              <a:t>Donor Page</a:t>
            </a:r>
          </a:p>
        </p:txBody>
      </p:sp>
      <p:sp>
        <p:nvSpPr>
          <p:cNvPr id="2" name="Text Placeholder 5">
            <a:extLst>
              <a:ext uri="{FF2B5EF4-FFF2-40B4-BE49-F238E27FC236}">
                <a16:creationId xmlns:a16="http://schemas.microsoft.com/office/drawing/2014/main" id="{B200A0EB-26A1-230E-77EC-4FB0C01CD1CF}"/>
              </a:ext>
            </a:extLst>
          </p:cNvPr>
          <p:cNvSpPr txBox="1">
            <a:spLocks/>
          </p:cNvSpPr>
          <p:nvPr/>
        </p:nvSpPr>
        <p:spPr>
          <a:xfrm>
            <a:off x="1761744" y="3937131"/>
            <a:ext cx="1840992"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Contact person</a:t>
            </a:r>
          </a:p>
        </p:txBody>
      </p:sp>
      <p:pic>
        <p:nvPicPr>
          <p:cNvPr id="3" name="Picture 2">
            <a:extLst>
              <a:ext uri="{FF2B5EF4-FFF2-40B4-BE49-F238E27FC236}">
                <a16:creationId xmlns:a16="http://schemas.microsoft.com/office/drawing/2014/main" id="{6E6A61F3-4009-66B9-AAD6-525C2DB9F5E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79414" y="215039"/>
            <a:ext cx="2572453" cy="4337760"/>
          </a:xfrm>
          <a:prstGeom prst="rect">
            <a:avLst/>
          </a:prstGeom>
        </p:spPr>
      </p:pic>
      <p:cxnSp>
        <p:nvCxnSpPr>
          <p:cNvPr id="4" name="Straight Arrow Connector 3">
            <a:extLst>
              <a:ext uri="{FF2B5EF4-FFF2-40B4-BE49-F238E27FC236}">
                <a16:creationId xmlns:a16="http://schemas.microsoft.com/office/drawing/2014/main" id="{872B7197-4CD9-2C75-AAD3-16D4A27DB2BA}"/>
              </a:ext>
            </a:extLst>
          </p:cNvPr>
          <p:cNvCxnSpPr>
            <a:cxnSpLocks/>
          </p:cNvCxnSpPr>
          <p:nvPr/>
        </p:nvCxnSpPr>
        <p:spPr>
          <a:xfrm>
            <a:off x="1975983" y="4364883"/>
            <a:ext cx="304712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3DDA16C-B9F8-9C2C-FC8F-665EC7E37066}"/>
              </a:ext>
            </a:extLst>
          </p:cNvPr>
          <p:cNvCxnSpPr>
            <a:cxnSpLocks/>
          </p:cNvCxnSpPr>
          <p:nvPr/>
        </p:nvCxnSpPr>
        <p:spPr>
          <a:xfrm>
            <a:off x="1975983" y="2762880"/>
            <a:ext cx="304712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9010A6-84F6-73F8-A5A3-E6427A98DA0A}"/>
              </a:ext>
            </a:extLst>
          </p:cNvPr>
          <p:cNvSpPr txBox="1">
            <a:spLocks/>
          </p:cNvSpPr>
          <p:nvPr/>
        </p:nvSpPr>
        <p:spPr>
          <a:xfrm>
            <a:off x="1761744" y="2311111"/>
            <a:ext cx="3261360" cy="3936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CA" sz="1600">
                <a:solidFill>
                  <a:srgbClr val="C00000"/>
                </a:solidFill>
                <a:effectLst/>
                <a:latin typeface="Arial" panose="020B0604020202020204" pitchFamily="34" charset="0"/>
              </a:rPr>
              <a:t>Resources</a:t>
            </a:r>
          </a:p>
        </p:txBody>
      </p:sp>
    </p:spTree>
    <p:extLst>
      <p:ext uri="{BB962C8B-B14F-4D97-AF65-F5344CB8AC3E}">
        <p14:creationId xmlns:p14="http://schemas.microsoft.com/office/powerpoint/2010/main" val="388260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FDC9BD1C-35B9-E10E-CAFC-2BD303C05CF8}"/>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5DD346EE-E8F8-D584-B03A-D7849FA36916}"/>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Helpful Donor Resources</a:t>
            </a:r>
          </a:p>
        </p:txBody>
      </p:sp>
      <p:sp>
        <p:nvSpPr>
          <p:cNvPr id="2" name="Google Shape;9;p1">
            <a:extLst>
              <a:ext uri="{FF2B5EF4-FFF2-40B4-BE49-F238E27FC236}">
                <a16:creationId xmlns:a16="http://schemas.microsoft.com/office/drawing/2014/main" id="{0BB6C02C-D794-454B-9AA6-5209D161C4F8}"/>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911F6104-B2FC-756E-28DA-3DE0F8D468F5}"/>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2D30727-54E5-F910-92B7-B4ADF01B295A}"/>
              </a:ext>
            </a:extLst>
          </p:cNvPr>
          <p:cNvPicPr>
            <a:picLocks noChangeAspect="1"/>
          </p:cNvPicPr>
          <p:nvPr/>
        </p:nvPicPr>
        <p:blipFill>
          <a:blip r:embed="rId3"/>
          <a:stretch>
            <a:fillRect/>
          </a:stretch>
        </p:blipFill>
        <p:spPr>
          <a:xfrm rot="21296823">
            <a:off x="616213" y="1182849"/>
            <a:ext cx="2325174" cy="3009048"/>
          </a:xfrm>
          <a:prstGeom prst="rect">
            <a:avLst/>
          </a:prstGeom>
        </p:spPr>
      </p:pic>
      <p:sp>
        <p:nvSpPr>
          <p:cNvPr id="6" name="Rectangle 5">
            <a:extLst>
              <a:ext uri="{FF2B5EF4-FFF2-40B4-BE49-F238E27FC236}">
                <a16:creationId xmlns:a16="http://schemas.microsoft.com/office/drawing/2014/main" id="{B5EF11B2-81D1-4272-88B5-0475AA00279B}"/>
              </a:ext>
            </a:extLst>
          </p:cNvPr>
          <p:cNvSpPr/>
          <p:nvPr/>
        </p:nvSpPr>
        <p:spPr>
          <a:xfrm rot="21296823">
            <a:off x="3199925" y="1182849"/>
            <a:ext cx="2325174" cy="3009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9EDCF7-C368-4A3D-7D04-8DFAC6A23261}"/>
              </a:ext>
            </a:extLst>
          </p:cNvPr>
          <p:cNvPicPr>
            <a:picLocks noChangeAspect="1"/>
          </p:cNvPicPr>
          <p:nvPr/>
        </p:nvPicPr>
        <p:blipFill>
          <a:blip r:embed="rId4"/>
          <a:srcRect/>
          <a:stretch/>
        </p:blipFill>
        <p:spPr>
          <a:xfrm rot="21296823">
            <a:off x="3199926" y="1182849"/>
            <a:ext cx="2325173" cy="3009048"/>
          </a:xfrm>
          <a:prstGeom prst="rect">
            <a:avLst/>
          </a:prstGeom>
        </p:spPr>
      </p:pic>
      <p:pic>
        <p:nvPicPr>
          <p:cNvPr id="10" name="Picture 9">
            <a:extLst>
              <a:ext uri="{FF2B5EF4-FFF2-40B4-BE49-F238E27FC236}">
                <a16:creationId xmlns:a16="http://schemas.microsoft.com/office/drawing/2014/main" id="{45D9BD65-4C33-2894-FF4A-753398DBCD14}"/>
              </a:ext>
            </a:extLst>
          </p:cNvPr>
          <p:cNvPicPr>
            <a:picLocks noChangeAspect="1"/>
          </p:cNvPicPr>
          <p:nvPr/>
        </p:nvPicPr>
        <p:blipFill>
          <a:blip r:embed="rId5"/>
          <a:srcRect/>
          <a:stretch/>
        </p:blipFill>
        <p:spPr>
          <a:xfrm rot="21296823">
            <a:off x="5783637" y="1182849"/>
            <a:ext cx="2325173" cy="3009047"/>
          </a:xfrm>
          <a:prstGeom prst="rect">
            <a:avLst/>
          </a:prstGeom>
        </p:spPr>
      </p:pic>
    </p:spTree>
    <p:extLst>
      <p:ext uri="{BB962C8B-B14F-4D97-AF65-F5344CB8AC3E}">
        <p14:creationId xmlns:p14="http://schemas.microsoft.com/office/powerpoint/2010/main" val="473983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58B6EE-6BC5-FF82-7E26-49B54828EDBE}"/>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DC0C2-E107-65B3-A73D-35B4AE6156A2}"/>
              </a:ext>
            </a:extLst>
          </p:cNvPr>
          <p:cNvSpPr>
            <a:spLocks noGrp="1"/>
          </p:cNvSpPr>
          <p:nvPr>
            <p:ph type="title"/>
          </p:nvPr>
        </p:nvSpPr>
        <p:spPr>
          <a:xfrm>
            <a:off x="311699" y="235798"/>
            <a:ext cx="2771743" cy="572700"/>
          </a:xfrm>
        </p:spPr>
        <p:txBody>
          <a:bodyPr>
            <a:noAutofit/>
          </a:bodyPr>
          <a:lstStyle/>
          <a:p>
            <a:r>
              <a:rPr lang="en-US" sz="2700"/>
              <a:t>Knowledgeable Experts</a:t>
            </a:r>
          </a:p>
        </p:txBody>
      </p:sp>
      <p:sp>
        <p:nvSpPr>
          <p:cNvPr id="3" name="Text Placeholder 2">
            <a:extLst>
              <a:ext uri="{FF2B5EF4-FFF2-40B4-BE49-F238E27FC236}">
                <a16:creationId xmlns:a16="http://schemas.microsoft.com/office/drawing/2014/main" id="{F4713163-7D7C-1E4F-E1F0-B05003C81C0E}"/>
              </a:ext>
            </a:extLst>
          </p:cNvPr>
          <p:cNvSpPr>
            <a:spLocks noGrp="1"/>
          </p:cNvSpPr>
          <p:nvPr>
            <p:ph type="body" idx="4294967295"/>
          </p:nvPr>
        </p:nvSpPr>
        <p:spPr>
          <a:xfrm>
            <a:off x="5430579" y="415925"/>
            <a:ext cx="4000500" cy="1590675"/>
          </a:xfrm>
        </p:spPr>
        <p:txBody>
          <a:bodyPr/>
          <a:lstStyle/>
          <a:p>
            <a:pPr marL="114300" indent="0">
              <a:buNone/>
            </a:pPr>
            <a:r>
              <a:rPr lang="en-US" sz="2400" b="1">
                <a:solidFill>
                  <a:srgbClr val="0F2747"/>
                </a:solidFill>
              </a:rPr>
              <a:t>Congregations</a:t>
            </a:r>
          </a:p>
          <a:p>
            <a:pPr marL="114300" indent="0">
              <a:buNone/>
            </a:pPr>
            <a:r>
              <a:rPr lang="en-US">
                <a:solidFill>
                  <a:srgbClr val="0F2747"/>
                </a:solidFill>
              </a:rPr>
              <a:t>Tamara Granatstein</a:t>
            </a:r>
          </a:p>
          <a:p>
            <a:pPr marL="114300" indent="0">
              <a:buNone/>
            </a:pPr>
            <a:r>
              <a:rPr lang="en-US">
                <a:solidFill>
                  <a:srgbClr val="0F2747"/>
                </a:solidFill>
              </a:rPr>
              <a:t>514-244-0705</a:t>
            </a:r>
          </a:p>
          <a:p>
            <a:pPr marL="114300" indent="0">
              <a:buNone/>
            </a:pPr>
            <a:r>
              <a:rPr lang="en-US">
                <a:solidFill>
                  <a:srgbClr val="0F2747"/>
                </a:solidFill>
              </a:rPr>
              <a:t>tamara@philanthropica.ca</a:t>
            </a:r>
          </a:p>
        </p:txBody>
      </p:sp>
      <p:sp>
        <p:nvSpPr>
          <p:cNvPr id="4" name="Text Placeholder 3">
            <a:extLst>
              <a:ext uri="{FF2B5EF4-FFF2-40B4-BE49-F238E27FC236}">
                <a16:creationId xmlns:a16="http://schemas.microsoft.com/office/drawing/2014/main" id="{89E040D6-ACB4-FD75-3973-F697B93F7275}"/>
              </a:ext>
            </a:extLst>
          </p:cNvPr>
          <p:cNvSpPr>
            <a:spLocks noGrp="1"/>
          </p:cNvSpPr>
          <p:nvPr>
            <p:ph type="body" idx="4294967295"/>
          </p:nvPr>
        </p:nvSpPr>
        <p:spPr>
          <a:xfrm>
            <a:off x="5430579" y="2538413"/>
            <a:ext cx="4000500" cy="1592262"/>
          </a:xfrm>
        </p:spPr>
        <p:txBody>
          <a:bodyPr/>
          <a:lstStyle/>
          <a:p>
            <a:pPr marL="114300" indent="0">
              <a:buNone/>
            </a:pPr>
            <a:r>
              <a:rPr lang="en-US" sz="2400" b="1">
                <a:solidFill>
                  <a:srgbClr val="0F2747"/>
                </a:solidFill>
              </a:rPr>
              <a:t>Donors</a:t>
            </a:r>
          </a:p>
          <a:p>
            <a:pPr marL="114300" indent="0">
              <a:buNone/>
            </a:pPr>
            <a:r>
              <a:rPr lang="en-US">
                <a:solidFill>
                  <a:srgbClr val="0F2747"/>
                </a:solidFill>
              </a:rPr>
              <a:t>Karen Seunarine</a:t>
            </a:r>
          </a:p>
          <a:p>
            <a:pPr marL="114300" indent="0">
              <a:buNone/>
            </a:pPr>
            <a:r>
              <a:rPr lang="en-US">
                <a:solidFill>
                  <a:srgbClr val="0F2747"/>
                </a:solidFill>
              </a:rPr>
              <a:t>1-800-268-3781 ext. 6227 </a:t>
            </a:r>
          </a:p>
          <a:p>
            <a:pPr marL="114300" indent="0">
              <a:buNone/>
            </a:pPr>
            <a:r>
              <a:rPr lang="en-US">
                <a:solidFill>
                  <a:srgbClr val="0F2747"/>
                </a:solidFill>
              </a:rPr>
              <a:t>kseunarine@united-church.ca</a:t>
            </a:r>
          </a:p>
        </p:txBody>
      </p:sp>
      <p:pic>
        <p:nvPicPr>
          <p:cNvPr id="6" name="Picture 5" descr="A person smiling for a picture&#10;&#10;AI-generated content may be incorrect.">
            <a:extLst>
              <a:ext uri="{FF2B5EF4-FFF2-40B4-BE49-F238E27FC236}">
                <a16:creationId xmlns:a16="http://schemas.microsoft.com/office/drawing/2014/main" id="{45390065-B5B4-3406-F212-6EE7CBB469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6532" y="2433947"/>
            <a:ext cx="1875606" cy="1879305"/>
          </a:xfrm>
          <a:prstGeom prst="rect">
            <a:avLst/>
          </a:prstGeom>
        </p:spPr>
      </p:pic>
      <p:pic>
        <p:nvPicPr>
          <p:cNvPr id="8" name="Picture 7" descr="A person smiling at camera&#10;&#10;AI-generated content may be incorrect.">
            <a:extLst>
              <a:ext uri="{FF2B5EF4-FFF2-40B4-BE49-F238E27FC236}">
                <a16:creationId xmlns:a16="http://schemas.microsoft.com/office/drawing/2014/main" id="{70413907-5708-79FA-4E47-DA337C41C5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36532" y="318551"/>
            <a:ext cx="1875607" cy="1875607"/>
          </a:xfrm>
          <a:prstGeom prst="rect">
            <a:avLst/>
          </a:prstGeom>
        </p:spPr>
      </p:pic>
      <p:sp>
        <p:nvSpPr>
          <p:cNvPr id="9" name="Google Shape;9;p1">
            <a:extLst>
              <a:ext uri="{FF2B5EF4-FFF2-40B4-BE49-F238E27FC236}">
                <a16:creationId xmlns:a16="http://schemas.microsoft.com/office/drawing/2014/main" id="{A8FFD159-7D61-E747-F15F-803322B6B405}"/>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E6758F8C-9C88-EC74-00AE-4589A4A40A52}"/>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6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E5401E0C-1489-DC1B-F014-90E7F8F2B1B9}"/>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3DB1AAC7-DEF7-C5B1-4D84-D1DA50B56008}"/>
              </a:ext>
            </a:extLst>
          </p:cNvPr>
          <p:cNvSpPr txBox="1">
            <a:spLocks noGrp="1"/>
          </p:cNvSpPr>
          <p:nvPr>
            <p:ph type="title"/>
          </p:nvPr>
        </p:nvSpPr>
        <p:spPr>
          <a:xfrm>
            <a:off x="311700" y="445025"/>
            <a:ext cx="2875581" cy="24870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b="1"/>
              <a:t>Again, what’s in it for </a:t>
            </a:r>
            <a:r>
              <a:rPr lang="en-CA" b="1">
                <a:solidFill>
                  <a:srgbClr val="FF0000"/>
                </a:solidFill>
              </a:rPr>
              <a:t>&lt;Name here&gt;?</a:t>
            </a:r>
          </a:p>
        </p:txBody>
      </p:sp>
      <p:sp>
        <p:nvSpPr>
          <p:cNvPr id="3" name="Rectangle 2">
            <a:extLst>
              <a:ext uri="{FF2B5EF4-FFF2-40B4-BE49-F238E27FC236}">
                <a16:creationId xmlns:a16="http://schemas.microsoft.com/office/drawing/2014/main" id="{BD5CA1B1-03F5-106D-0726-AE1DCC528CE0}"/>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A375ABD-64A3-FE9D-3B2E-63A1D52E56B6}"/>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50000"/>
              </a:lnSpc>
              <a:buFontTx/>
              <a:buNone/>
            </a:pPr>
            <a:r>
              <a:rPr lang="en-US" sz="2000" b="1">
                <a:solidFill>
                  <a:srgbClr val="0F2747"/>
                </a:solidFill>
              </a:rPr>
              <a:t>1. Strengthen your ministries</a:t>
            </a:r>
          </a:p>
          <a:p>
            <a:pPr marL="114300" indent="0">
              <a:lnSpc>
                <a:spcPct val="150000"/>
              </a:lnSpc>
              <a:buFontTx/>
              <a:buNone/>
            </a:pPr>
            <a:r>
              <a:rPr lang="en-US" sz="2000" b="1">
                <a:solidFill>
                  <a:srgbClr val="0F2747"/>
                </a:solidFill>
              </a:rPr>
              <a:t>2. Create financial stability</a:t>
            </a:r>
          </a:p>
          <a:p>
            <a:pPr marL="114300" indent="0">
              <a:lnSpc>
                <a:spcPct val="150000"/>
              </a:lnSpc>
              <a:buFontTx/>
              <a:buNone/>
            </a:pPr>
            <a:r>
              <a:rPr lang="en-US" sz="2000" b="1">
                <a:solidFill>
                  <a:srgbClr val="0F2747"/>
                </a:solidFill>
              </a:rPr>
              <a:t>3. Expand transformational programs</a:t>
            </a:r>
          </a:p>
          <a:p>
            <a:pPr marL="114300" indent="0">
              <a:lnSpc>
                <a:spcPct val="150000"/>
              </a:lnSpc>
              <a:buFontTx/>
              <a:buNone/>
            </a:pPr>
            <a:r>
              <a:rPr lang="en-US" sz="2000" b="1">
                <a:solidFill>
                  <a:srgbClr val="0F2747"/>
                </a:solidFill>
              </a:rPr>
              <a:t>4. Enhance facilities and infrastructure</a:t>
            </a:r>
          </a:p>
          <a:p>
            <a:pPr marL="114300" indent="0">
              <a:lnSpc>
                <a:spcPct val="150000"/>
              </a:lnSpc>
              <a:buFontTx/>
              <a:buNone/>
            </a:pPr>
            <a:r>
              <a:rPr lang="en-US" sz="2000" b="1">
                <a:solidFill>
                  <a:srgbClr val="0F2747"/>
                </a:solidFill>
              </a:rPr>
              <a:t>5. Provide stability during transitions</a:t>
            </a:r>
          </a:p>
          <a:p>
            <a:pPr marL="114300" indent="0">
              <a:lnSpc>
                <a:spcPct val="150000"/>
              </a:lnSpc>
              <a:buFontTx/>
              <a:buNone/>
            </a:pPr>
            <a:r>
              <a:rPr lang="en-US" sz="2000" b="1">
                <a:solidFill>
                  <a:srgbClr val="0F2747"/>
                </a:solidFill>
              </a:rPr>
              <a:t>6. Foster long-term growth</a:t>
            </a:r>
          </a:p>
          <a:p>
            <a:pPr marL="114300" indent="0">
              <a:lnSpc>
                <a:spcPct val="150000"/>
              </a:lnSpc>
              <a:buFontTx/>
              <a:buNone/>
            </a:pPr>
            <a:r>
              <a:rPr lang="en-US" sz="2000" b="1">
                <a:solidFill>
                  <a:srgbClr val="0F2747"/>
                </a:solidFill>
              </a:rPr>
              <a:t>7. Encourage a culture of giving</a:t>
            </a:r>
          </a:p>
          <a:p>
            <a:pPr marL="114300" indent="0">
              <a:lnSpc>
                <a:spcPct val="150000"/>
              </a:lnSpc>
              <a:buFontTx/>
              <a:buNone/>
            </a:pPr>
            <a:r>
              <a:rPr lang="en-US" sz="2000" b="1">
                <a:solidFill>
                  <a:srgbClr val="0F2747"/>
                </a:solidFill>
              </a:rPr>
              <a:t>8. Build stronger community bonds</a:t>
            </a:r>
          </a:p>
          <a:p>
            <a:pPr marL="114300" indent="0">
              <a:lnSpc>
                <a:spcPct val="150000"/>
              </a:lnSpc>
              <a:buFontTx/>
              <a:buNone/>
            </a:pPr>
            <a:r>
              <a:rPr lang="en-US" sz="2000" b="1">
                <a:solidFill>
                  <a:srgbClr val="0F2747"/>
                </a:solidFill>
              </a:rPr>
              <a:t>9. Secure the future for generations</a:t>
            </a:r>
          </a:p>
        </p:txBody>
      </p:sp>
      <p:sp>
        <p:nvSpPr>
          <p:cNvPr id="9" name="Google Shape;9;p1">
            <a:extLst>
              <a:ext uri="{FF2B5EF4-FFF2-40B4-BE49-F238E27FC236}">
                <a16:creationId xmlns:a16="http://schemas.microsoft.com/office/drawing/2014/main" id="{F330910B-9232-B6BA-504B-A07BA85F5F12}"/>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A2FC6F4A-839D-E49A-2023-52C508B9795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66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alphaModFix/>
            <a:extLst>
              <a:ext uri="{28A0092B-C50C-407E-A947-70E740481C1C}">
                <a14:useLocalDpi xmlns:a14="http://schemas.microsoft.com/office/drawing/2010/main"/>
              </a:ext>
            </a:extLst>
          </a:blip>
          <a:stretch>
            <a:fillRect/>
          </a:stretch>
        </a:blipFill>
        <a:effectLst/>
      </p:bgPr>
    </p:bg>
    <p:spTree>
      <p:nvGrpSpPr>
        <p:cNvPr id="1" name="Shape 125"/>
        <p:cNvGrpSpPr/>
        <p:nvPr/>
      </p:nvGrpSpPr>
      <p:grpSpPr>
        <a:xfrm>
          <a:off x="0" y="0"/>
          <a:ext cx="0" cy="0"/>
          <a:chOff x="0" y="0"/>
          <a:chExt cx="0" cy="0"/>
        </a:xfrm>
      </p:grpSpPr>
      <p:sp>
        <p:nvSpPr>
          <p:cNvPr id="5" name="Rectangle 4">
            <a:extLst>
              <a:ext uri="{FF2B5EF4-FFF2-40B4-BE49-F238E27FC236}">
                <a16:creationId xmlns:a16="http://schemas.microsoft.com/office/drawing/2014/main" id="{86FF5F34-B0CC-0B9C-6A5F-762C330FE052}"/>
              </a:ext>
            </a:extLst>
          </p:cNvPr>
          <p:cNvSpPr/>
          <p:nvPr/>
        </p:nvSpPr>
        <p:spPr>
          <a:xfrm>
            <a:off x="1" y="0"/>
            <a:ext cx="5359077" cy="5143500"/>
          </a:xfrm>
          <a:prstGeom prst="rect">
            <a:avLst/>
          </a:prstGeom>
          <a:gradFill flip="none" rotWithShape="1">
            <a:gsLst>
              <a:gs pos="0">
                <a:srgbClr val="0F2747"/>
              </a:gs>
              <a:gs pos="100000">
                <a:srgbClr val="FBF2E8">
                  <a:lumMod val="0"/>
                  <a:lumOff val="100000"/>
                  <a:alpha val="0"/>
                </a:srgbClr>
              </a:gs>
              <a:gs pos="0">
                <a:schemeClr val="tx1">
                  <a:lumMod val="85000"/>
                  <a:lumOff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26;p19">
            <a:extLst>
              <a:ext uri="{FF2B5EF4-FFF2-40B4-BE49-F238E27FC236}">
                <a16:creationId xmlns:a16="http://schemas.microsoft.com/office/drawing/2014/main" id="{FD60E2B3-5108-7CF7-2FA0-3463012FF064}"/>
              </a:ext>
            </a:extLst>
          </p:cNvPr>
          <p:cNvSpPr txBox="1">
            <a:spLocks/>
          </p:cNvSpPr>
          <p:nvPr/>
        </p:nvSpPr>
        <p:spPr>
          <a:xfrm>
            <a:off x="311700" y="1322250"/>
            <a:ext cx="4260300" cy="24990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0F2747"/>
              </a:buClr>
              <a:buSzPct val="75000"/>
              <a:buFontTx/>
              <a:buNone/>
              <a:defRPr sz="1800" b="0" i="0" u="none" strike="noStrike" cap="none">
                <a:solidFill>
                  <a:srgbClr val="0F2747"/>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a:lnSpc>
                <a:spcPct val="95000"/>
              </a:lnSpc>
              <a:spcAft>
                <a:spcPts val="1200"/>
              </a:spcAft>
              <a:buClr>
                <a:schemeClr val="dk1"/>
              </a:buClr>
              <a:buSzPts val="852"/>
              <a:buFont typeface="Arial"/>
              <a:buNone/>
            </a:pPr>
            <a:endParaRPr lang="en-CA" sz="3000" b="1">
              <a:solidFill>
                <a:srgbClr val="FBF2E8"/>
              </a:solidFill>
            </a:endParaRPr>
          </a:p>
        </p:txBody>
      </p:sp>
      <p:sp>
        <p:nvSpPr>
          <p:cNvPr id="14" name="Text Placeholder 13">
            <a:extLst>
              <a:ext uri="{FF2B5EF4-FFF2-40B4-BE49-F238E27FC236}">
                <a16:creationId xmlns:a16="http://schemas.microsoft.com/office/drawing/2014/main" id="{C3492EC4-A93F-61D6-048F-79185F3E562E}"/>
              </a:ext>
            </a:extLst>
          </p:cNvPr>
          <p:cNvSpPr>
            <a:spLocks noGrp="1"/>
          </p:cNvSpPr>
          <p:nvPr>
            <p:ph type="body" idx="1"/>
          </p:nvPr>
        </p:nvSpPr>
        <p:spPr>
          <a:xfrm>
            <a:off x="311699" y="586853"/>
            <a:ext cx="4260301" cy="3692795"/>
          </a:xfrm>
        </p:spPr>
        <p:txBody>
          <a:bodyPr>
            <a:noAutofit/>
          </a:bodyPr>
          <a:lstStyle/>
          <a:p>
            <a:pPr>
              <a:spcAft>
                <a:spcPts val="1200"/>
              </a:spcAft>
            </a:pPr>
            <a:r>
              <a:rPr lang="en-US" sz="2200"/>
              <a:t>In Exodus, God calls Moses to lead the Israelites out of slavery.</a:t>
            </a:r>
          </a:p>
          <a:p>
            <a:pPr>
              <a:spcAft>
                <a:spcPts val="1200"/>
              </a:spcAft>
            </a:pPr>
            <a:r>
              <a:rPr lang="en-US" sz="2200"/>
              <a:t>In 1 Samuel, God calls to their young prophet in the night. </a:t>
            </a:r>
          </a:p>
          <a:p>
            <a:pPr>
              <a:spcAft>
                <a:spcPts val="1200"/>
              </a:spcAft>
            </a:pPr>
            <a:r>
              <a:rPr lang="en-US" sz="2200"/>
              <a:t>And in the Gospels, Jesus calls Mary Magdalene first to spread word of the Easter resurrection to his disciples and believers.</a:t>
            </a:r>
          </a:p>
        </p:txBody>
      </p:sp>
      <p:sp>
        <p:nvSpPr>
          <p:cNvPr id="4" name="Round Single Corner Rectangle 3">
            <a:extLst>
              <a:ext uri="{FF2B5EF4-FFF2-40B4-BE49-F238E27FC236}">
                <a16:creationId xmlns:a16="http://schemas.microsoft.com/office/drawing/2014/main" id="{DCF31362-C0EF-B89C-007E-B5F97929CE27}"/>
              </a:ext>
            </a:extLst>
          </p:cNvPr>
          <p:cNvSpPr/>
          <p:nvPr/>
        </p:nvSpPr>
        <p:spPr>
          <a:xfrm flipH="1">
            <a:off x="6156931" y="203284"/>
            <a:ext cx="2987067" cy="4940216"/>
          </a:xfrm>
          <a:prstGeom prst="round1Rect">
            <a:avLst/>
          </a:prstGeom>
          <a:solidFill>
            <a:srgbClr val="197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F06D3B68-634A-BD27-04DD-C645FB3A01A8}"/>
              </a:ext>
            </a:extLst>
          </p:cNvPr>
          <p:cNvSpPr txBox="1">
            <a:spLocks/>
          </p:cNvSpPr>
          <p:nvPr/>
        </p:nvSpPr>
        <p:spPr>
          <a:xfrm>
            <a:off x="6477339" y="494928"/>
            <a:ext cx="2354961" cy="4356927"/>
          </a:xfrm>
          <a:prstGeom prst="rect">
            <a:avLst/>
          </a:prstGeom>
          <a:noFill/>
          <a:ln>
            <a:noFill/>
          </a:ln>
        </p:spPr>
        <p:txBody>
          <a:bodyPr spcFirstLastPara="1" wrap="square" lIns="36000" tIns="91425" rIns="90000" bIns="91425"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rgbClr val="FBF2E8"/>
              </a:buClr>
              <a:buSzPct val="75000"/>
              <a:buFontTx/>
              <a:buNone/>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t>As Easter People, we know that God is also calling us: to carry out God’s work in our community, and to ensure that God’s faith and love flourishes.</a:t>
            </a:r>
          </a:p>
          <a:p>
            <a:endParaRPr lang="en-US"/>
          </a:p>
          <a:p>
            <a:r>
              <a:rPr lang="en-US" b="1"/>
              <a:t>Here we are... Together, let us answer God’s call.</a:t>
            </a:r>
          </a:p>
        </p:txBody>
      </p:sp>
      <p:sp>
        <p:nvSpPr>
          <p:cNvPr id="7" name="Google Shape;9;p1">
            <a:extLst>
              <a:ext uri="{FF2B5EF4-FFF2-40B4-BE49-F238E27FC236}">
                <a16:creationId xmlns:a16="http://schemas.microsoft.com/office/drawing/2014/main" id="{3E525FEB-9534-24A1-5D17-806FBE22DE44}"/>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TextBox 8">
            <a:extLst>
              <a:ext uri="{FF2B5EF4-FFF2-40B4-BE49-F238E27FC236}">
                <a16:creationId xmlns:a16="http://schemas.microsoft.com/office/drawing/2014/main" id="{3C145F1A-A12B-9BB5-C6DB-64E1FE3513FD}"/>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6" name="Title 5">
            <a:extLst>
              <a:ext uri="{FF2B5EF4-FFF2-40B4-BE49-F238E27FC236}">
                <a16:creationId xmlns:a16="http://schemas.microsoft.com/office/drawing/2014/main" id="{A8A2D8EC-FFB5-C932-32F4-1C8480A095C6}"/>
              </a:ext>
            </a:extLst>
          </p:cNvPr>
          <p:cNvSpPr>
            <a:spLocks noGrp="1"/>
          </p:cNvSpPr>
          <p:nvPr>
            <p:ph type="title"/>
          </p:nvPr>
        </p:nvSpPr>
        <p:spPr/>
        <p:txBody>
          <a:bodyPr>
            <a:noAutofit/>
          </a:bodyPr>
          <a:lstStyle/>
          <a:p>
            <a:r>
              <a:rPr lang="en-US" sz="5600"/>
              <a:t>Why I’m </a:t>
            </a:r>
            <a:br>
              <a:rPr lang="en-US" sz="5600"/>
            </a:br>
            <a:r>
              <a:rPr lang="en-US" sz="5600"/>
              <a:t>leaving a </a:t>
            </a:r>
            <a:br>
              <a:rPr lang="en-US" sz="5600"/>
            </a:br>
            <a:r>
              <a:rPr lang="en-US" sz="5600"/>
              <a:t>Legacy</a:t>
            </a:r>
          </a:p>
        </p:txBody>
      </p:sp>
      <p:pic>
        <p:nvPicPr>
          <p:cNvPr id="11" name="Picture 10" descr="A person in a sweater&#10;&#10;AI-generated content may be incorrect.">
            <a:extLst>
              <a:ext uri="{FF2B5EF4-FFF2-40B4-BE49-F238E27FC236}">
                <a16:creationId xmlns:a16="http://schemas.microsoft.com/office/drawing/2014/main" id="{5EDCD7A7-F6C7-A2C0-88D2-8127E89D97B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12" name="Google Shape;9;p1">
            <a:extLst>
              <a:ext uri="{FF2B5EF4-FFF2-40B4-BE49-F238E27FC236}">
                <a16:creationId xmlns:a16="http://schemas.microsoft.com/office/drawing/2014/main" id="{D845DA1A-A56E-7CA0-E500-9BC5D6EF0979}"/>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TextBox 12">
            <a:extLst>
              <a:ext uri="{FF2B5EF4-FFF2-40B4-BE49-F238E27FC236}">
                <a16:creationId xmlns:a16="http://schemas.microsoft.com/office/drawing/2014/main" id="{74F69832-4AD6-8992-D109-27C40B698909}"/>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60F8256-67D1-14E7-62AE-A9CE3B31A190}"/>
              </a:ext>
            </a:extLst>
          </p:cNvPr>
          <p:cNvCxnSpPr/>
          <p:nvPr/>
        </p:nvCxnSpPr>
        <p:spPr>
          <a:xfrm>
            <a:off x="4688958" y="106326"/>
            <a:ext cx="4143342" cy="42849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5C8ABA-49A5-4090-7EBB-AD0A05C65250}"/>
              </a:ext>
            </a:extLst>
          </p:cNvPr>
          <p:cNvSpPr txBox="1"/>
          <p:nvPr/>
        </p:nvSpPr>
        <p:spPr>
          <a:xfrm>
            <a:off x="5870331" y="2100098"/>
            <a:ext cx="1975337" cy="892552"/>
          </a:xfrm>
          <a:prstGeom prst="rect">
            <a:avLst/>
          </a:prstGeom>
          <a:noFill/>
        </p:spPr>
        <p:txBody>
          <a:bodyPr wrap="square">
            <a:spAutoFit/>
          </a:bodyPr>
          <a:lstStyle/>
          <a:p>
            <a:pPr algn="ctr"/>
            <a:r>
              <a:rPr lang="en-CA" sz="2600" b="1">
                <a:solidFill>
                  <a:srgbClr val="FF0000"/>
                </a:solidFill>
              </a:rPr>
              <a:t>Your photo here</a:t>
            </a:r>
            <a:endParaRPr lang="en-US" sz="2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EEC8BE12-3BC8-FA6B-0AB1-52FDC7CA3F4D}"/>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FAD03FFC-3415-7792-216B-BA6FB7E98150}"/>
              </a:ext>
            </a:extLst>
          </p:cNvPr>
          <p:cNvSpPr>
            <a:spLocks noGrp="1"/>
          </p:cNvSpPr>
          <p:nvPr>
            <p:ph type="title"/>
          </p:nvPr>
        </p:nvSpPr>
        <p:spPr/>
        <p:txBody>
          <a:bodyPr>
            <a:noAutofit/>
          </a:bodyPr>
          <a:lstStyle/>
          <a:p>
            <a:r>
              <a:rPr lang="en-US" sz="4800"/>
              <a:t>Here I am</a:t>
            </a:r>
          </a:p>
        </p:txBody>
      </p:sp>
      <p:sp>
        <p:nvSpPr>
          <p:cNvPr id="23" name="Text Placeholder 22">
            <a:extLst>
              <a:ext uri="{FF2B5EF4-FFF2-40B4-BE49-F238E27FC236}">
                <a16:creationId xmlns:a16="http://schemas.microsoft.com/office/drawing/2014/main" id="{6432680E-AD0E-74B4-9275-4104A259331B}"/>
              </a:ext>
            </a:extLst>
          </p:cNvPr>
          <p:cNvSpPr>
            <a:spLocks noGrp="1"/>
          </p:cNvSpPr>
          <p:nvPr>
            <p:ph type="body" idx="1"/>
          </p:nvPr>
        </p:nvSpPr>
        <p:spPr>
          <a:xfrm>
            <a:off x="311700" y="1549469"/>
            <a:ext cx="3999900" cy="1997125"/>
          </a:xfrm>
        </p:spPr>
        <p:txBody>
          <a:bodyPr>
            <a:normAutofit/>
          </a:bodyPr>
          <a:lstStyle/>
          <a:p>
            <a:r>
              <a:rPr lang="en-US" sz="2400"/>
              <a:t>Volunteer Name:</a:t>
            </a:r>
          </a:p>
          <a:p>
            <a:r>
              <a:rPr lang="en-US" sz="2400"/>
              <a:t>Email or Phone:</a:t>
            </a:r>
          </a:p>
        </p:txBody>
      </p:sp>
      <p:pic>
        <p:nvPicPr>
          <p:cNvPr id="4" name="Picture 3" descr="A person in a sweater&#10;&#10;AI-generated content may be incorrect.">
            <a:extLst>
              <a:ext uri="{FF2B5EF4-FFF2-40B4-BE49-F238E27FC236}">
                <a16:creationId xmlns:a16="http://schemas.microsoft.com/office/drawing/2014/main" id="{55DB3D77-C072-AF5D-FCAF-4DE76A9A15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5" name="Google Shape;9;p1">
            <a:extLst>
              <a:ext uri="{FF2B5EF4-FFF2-40B4-BE49-F238E27FC236}">
                <a16:creationId xmlns:a16="http://schemas.microsoft.com/office/drawing/2014/main" id="{AEDE2532-D69E-77AC-8623-94A42D7AE85D}"/>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EBDAC93-AC0C-665C-E20B-D8AD071A9059}"/>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7" name="Title 21">
            <a:extLst>
              <a:ext uri="{FF2B5EF4-FFF2-40B4-BE49-F238E27FC236}">
                <a16:creationId xmlns:a16="http://schemas.microsoft.com/office/drawing/2014/main" id="{BE686EFE-8658-33E0-E820-A6F1276A1FD7}"/>
              </a:ext>
            </a:extLst>
          </p:cNvPr>
          <p:cNvSpPr txBox="1">
            <a:spLocks/>
          </p:cNvSpPr>
          <p:nvPr/>
        </p:nvSpPr>
        <p:spPr>
          <a:xfrm>
            <a:off x="311700" y="3570311"/>
            <a:ext cx="417524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rgbClr val="0F2747"/>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i="1"/>
              <a:t>I’m here to help you plan </a:t>
            </a:r>
          </a:p>
          <a:p>
            <a:r>
              <a:rPr lang="en-US" sz="2400" i="1"/>
              <a:t>for the next 100 years!</a:t>
            </a:r>
          </a:p>
        </p:txBody>
      </p:sp>
      <p:cxnSp>
        <p:nvCxnSpPr>
          <p:cNvPr id="9" name="Straight Connector 8">
            <a:extLst>
              <a:ext uri="{FF2B5EF4-FFF2-40B4-BE49-F238E27FC236}">
                <a16:creationId xmlns:a16="http://schemas.microsoft.com/office/drawing/2014/main" id="{0057731C-6E77-962D-2210-6F7441BDE6DC}"/>
              </a:ext>
            </a:extLst>
          </p:cNvPr>
          <p:cNvCxnSpPr/>
          <p:nvPr/>
        </p:nvCxnSpPr>
        <p:spPr>
          <a:xfrm>
            <a:off x="4688958" y="106326"/>
            <a:ext cx="4143342" cy="42849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0FF401-30C3-9B8A-2AF7-AAA84E8EE9EE}"/>
              </a:ext>
            </a:extLst>
          </p:cNvPr>
          <p:cNvSpPr txBox="1"/>
          <p:nvPr/>
        </p:nvSpPr>
        <p:spPr>
          <a:xfrm>
            <a:off x="5870331" y="2100098"/>
            <a:ext cx="1975337" cy="892552"/>
          </a:xfrm>
          <a:prstGeom prst="rect">
            <a:avLst/>
          </a:prstGeom>
          <a:noFill/>
        </p:spPr>
        <p:txBody>
          <a:bodyPr wrap="square">
            <a:spAutoFit/>
          </a:bodyPr>
          <a:lstStyle/>
          <a:p>
            <a:pPr algn="ctr"/>
            <a:r>
              <a:rPr lang="en-CA" sz="2600" b="1">
                <a:solidFill>
                  <a:srgbClr val="FF0000"/>
                </a:solidFill>
              </a:rPr>
              <a:t>Your photo here</a:t>
            </a:r>
            <a:endParaRPr lang="en-US" sz="2600"/>
          </a:p>
        </p:txBody>
      </p:sp>
    </p:spTree>
    <p:extLst>
      <p:ext uri="{BB962C8B-B14F-4D97-AF65-F5344CB8AC3E}">
        <p14:creationId xmlns:p14="http://schemas.microsoft.com/office/powerpoint/2010/main" val="3671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black background&#10;&#10;AI-generated content may be incorrect.">
            <a:extLst>
              <a:ext uri="{FF2B5EF4-FFF2-40B4-BE49-F238E27FC236}">
                <a16:creationId xmlns:a16="http://schemas.microsoft.com/office/drawing/2014/main" id="{0A8F3543-E366-3AE8-18BC-0CEA7741A2D4}"/>
              </a:ext>
            </a:extLst>
          </p:cNvPr>
          <p:cNvPicPr>
            <a:picLocks noChangeAspect="1"/>
          </p:cNvPicPr>
          <p:nvPr/>
        </p:nvPicPr>
        <p:blipFill>
          <a:blip r:embed="rId3"/>
          <a:stretch>
            <a:fillRect/>
          </a:stretch>
        </p:blipFill>
        <p:spPr>
          <a:xfrm>
            <a:off x="2145038" y="651314"/>
            <a:ext cx="4488688" cy="3294118"/>
          </a:xfrm>
          <a:prstGeom prst="rect">
            <a:avLst/>
          </a:prstGeom>
        </p:spPr>
      </p:pic>
      <p:sp>
        <p:nvSpPr>
          <p:cNvPr id="2" name="Google Shape;9;p1">
            <a:extLst>
              <a:ext uri="{FF2B5EF4-FFF2-40B4-BE49-F238E27FC236}">
                <a16:creationId xmlns:a16="http://schemas.microsoft.com/office/drawing/2014/main" id="{B83D35CB-EF39-FA99-C811-88DA5897E0A6}"/>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FEF35BD4-315E-7C51-5489-D2F5740C4F8B}"/>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95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Centennial Legacy Campaign</a:t>
            </a:r>
            <a:endParaRPr sz="3420" b="1"/>
          </a:p>
        </p:txBody>
      </p:sp>
      <p:sp>
        <p:nvSpPr>
          <p:cNvPr id="6" name="Text Placeholder 5">
            <a:extLst>
              <a:ext uri="{FF2B5EF4-FFF2-40B4-BE49-F238E27FC236}">
                <a16:creationId xmlns:a16="http://schemas.microsoft.com/office/drawing/2014/main" id="{2FEEFA16-8F3C-4481-3D29-361E83A3E8DD}"/>
              </a:ext>
            </a:extLst>
          </p:cNvPr>
          <p:cNvSpPr>
            <a:spLocks noGrp="1"/>
          </p:cNvSpPr>
          <p:nvPr>
            <p:ph type="body" idx="1"/>
          </p:nvPr>
        </p:nvSpPr>
        <p:spPr/>
        <p:txBody>
          <a:bodyPr>
            <a:normAutofit lnSpcReduction="10000"/>
          </a:bodyPr>
          <a:lstStyle/>
          <a:p>
            <a:pPr marL="114300" indent="0">
              <a:buNone/>
            </a:pPr>
            <a:r>
              <a:rPr lang="en-US"/>
              <a:t>The United Church of Canada Centennial Legacy Campaign invites congregations and members to take a leap of faith together. </a:t>
            </a:r>
          </a:p>
          <a:p>
            <a:pPr marL="114300" indent="0">
              <a:buNone/>
            </a:pPr>
            <a:endParaRPr lang="en-US"/>
          </a:p>
          <a:p>
            <a:pPr marL="114300" indent="0">
              <a:buNone/>
            </a:pPr>
            <a:r>
              <a:rPr lang="en-US"/>
              <a:t>It offers an opportunity to honour the The United Church of Canada’s history while building a secure foundation for its future. </a:t>
            </a:r>
          </a:p>
          <a:p>
            <a:pPr marL="114300" indent="0">
              <a:buNone/>
            </a:pPr>
            <a:endParaRPr lang="en-US"/>
          </a:p>
          <a:p>
            <a:pPr marL="114300" indent="0">
              <a:buNone/>
            </a:pPr>
            <a:r>
              <a:rPr lang="en-US"/>
              <a:t>Legacy gifts will ensure your church continues to thrive as a place of faith, community, and support for generations to come.</a:t>
            </a:r>
          </a:p>
          <a:p>
            <a:pPr marL="114300" indent="0">
              <a:buNone/>
            </a:pPr>
            <a:endParaRPr lang="en-US"/>
          </a:p>
          <a:p>
            <a:pPr marL="114300" indent="0">
              <a:buNone/>
            </a:pPr>
            <a:r>
              <a:rPr lang="en-US" i="1">
                <a:solidFill>
                  <a:srgbClr val="F0A232"/>
                </a:solidFill>
              </a:rPr>
              <a:t>Will you do your best to ensure </a:t>
            </a:r>
            <a:r>
              <a:rPr lang="en-US" i="1">
                <a:solidFill>
                  <a:srgbClr val="FF0000"/>
                </a:solidFill>
              </a:rPr>
              <a:t>&lt;Name Here&gt; </a:t>
            </a:r>
            <a:r>
              <a:rPr lang="en-US" i="1">
                <a:solidFill>
                  <a:srgbClr val="F0A232"/>
                </a:solidFill>
              </a:rPr>
              <a:t>long-term sustainability and vibrant presence for the next century?</a:t>
            </a:r>
          </a:p>
          <a:p>
            <a:pPr marL="114300" indent="0">
              <a:buNone/>
            </a:pPr>
            <a:endParaRPr lang="en-US"/>
          </a:p>
        </p:txBody>
      </p:sp>
      <p:sp>
        <p:nvSpPr>
          <p:cNvPr id="196" name="Google Shape;196;p26"/>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4F344E54-A4AF-0EAD-FCD6-9836E735B2D7}"/>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FBF81423-2C7D-E965-0703-E60150A9F8D6}"/>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37C5ABFA-EC97-05E6-4DA9-B58AD66507C1}"/>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90A100F9-1C45-1BDC-8997-E78CDAD52D60}"/>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Centennial Legacy Campaign</a:t>
            </a:r>
            <a:endParaRPr sz="3420" b="1"/>
          </a:p>
        </p:txBody>
      </p:sp>
      <p:sp>
        <p:nvSpPr>
          <p:cNvPr id="6" name="Text Placeholder 5">
            <a:extLst>
              <a:ext uri="{FF2B5EF4-FFF2-40B4-BE49-F238E27FC236}">
                <a16:creationId xmlns:a16="http://schemas.microsoft.com/office/drawing/2014/main" id="{E27BCC2A-6617-66B8-246C-7C0E7F384C1C}"/>
              </a:ext>
            </a:extLst>
          </p:cNvPr>
          <p:cNvSpPr>
            <a:spLocks noGrp="1"/>
          </p:cNvSpPr>
          <p:nvPr>
            <p:ph type="body" idx="1"/>
          </p:nvPr>
        </p:nvSpPr>
        <p:spPr>
          <a:xfrm>
            <a:off x="311700" y="1152475"/>
            <a:ext cx="8520600" cy="2163749"/>
          </a:xfrm>
        </p:spPr>
        <p:txBody>
          <a:bodyPr>
            <a:noAutofit/>
          </a:bodyPr>
          <a:lstStyle/>
          <a:p>
            <a:pPr marL="114300" indent="0">
              <a:buNone/>
            </a:pPr>
            <a:r>
              <a:rPr lang="en-US" sz="2200">
                <a:solidFill>
                  <a:srgbClr val="FF0000"/>
                </a:solidFill>
              </a:rPr>
              <a:t>&lt;Name Here&gt; </a:t>
            </a:r>
            <a:r>
              <a:rPr lang="en-US" sz="2200"/>
              <a:t>is invited to celebrate 100 Years of The United Church of Canada</a:t>
            </a:r>
          </a:p>
          <a:p>
            <a:pPr marL="114300" indent="0">
              <a:buNone/>
            </a:pPr>
            <a:endParaRPr lang="en-US" sz="2200"/>
          </a:p>
          <a:p>
            <a:pPr marL="114300" indent="0">
              <a:buNone/>
            </a:pPr>
            <a:r>
              <a:rPr lang="en-US" sz="2200"/>
              <a:t>Encourage planned / legacy gifts from members of </a:t>
            </a:r>
            <a:r>
              <a:rPr lang="en-US" sz="2200">
                <a:solidFill>
                  <a:srgbClr val="FF0000"/>
                </a:solidFill>
              </a:rPr>
              <a:t>&lt;Name Here&gt; </a:t>
            </a:r>
            <a:r>
              <a:rPr lang="en-US" sz="2200"/>
              <a:t>to ensure the success of your congregation for the next 100 years.</a:t>
            </a:r>
          </a:p>
          <a:p>
            <a:pPr marL="114300" indent="0">
              <a:buNone/>
            </a:pPr>
            <a:endParaRPr lang="en-US" sz="2200"/>
          </a:p>
        </p:txBody>
      </p:sp>
      <p:sp>
        <p:nvSpPr>
          <p:cNvPr id="196" name="Google Shape;196;p26">
            <a:extLst>
              <a:ext uri="{FF2B5EF4-FFF2-40B4-BE49-F238E27FC236}">
                <a16:creationId xmlns:a16="http://schemas.microsoft.com/office/drawing/2014/main" id="{032ED600-8746-1CFE-0620-9CB4E0B6D998}"/>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80B58E22-9639-B477-6365-11D3813614DE}"/>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EC7633FE-6E8C-EFC2-0219-89E46DE8C823}"/>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 name="Text Placeholder 5">
            <a:extLst>
              <a:ext uri="{FF2B5EF4-FFF2-40B4-BE49-F238E27FC236}">
                <a16:creationId xmlns:a16="http://schemas.microsoft.com/office/drawing/2014/main" id="{9AE4BC85-75C4-3AE7-5873-468AEA8CABC2}"/>
              </a:ext>
            </a:extLst>
          </p:cNvPr>
          <p:cNvSpPr txBox="1">
            <a:spLocks/>
          </p:cNvSpPr>
          <p:nvPr/>
        </p:nvSpPr>
        <p:spPr>
          <a:xfrm>
            <a:off x="311700" y="3584448"/>
            <a:ext cx="8520600" cy="98755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a:t>Public Phase: June 2025 - June 2028</a:t>
            </a:r>
          </a:p>
          <a:p>
            <a:pPr marL="114300" indent="0">
              <a:buFontTx/>
              <a:buNone/>
            </a:pPr>
            <a:r>
              <a:rPr lang="en-US"/>
              <a:t>Campaign Close: June 2028</a:t>
            </a:r>
          </a:p>
        </p:txBody>
      </p:sp>
    </p:spTree>
    <p:extLst>
      <p:ext uri="{BB962C8B-B14F-4D97-AF65-F5344CB8AC3E}">
        <p14:creationId xmlns:p14="http://schemas.microsoft.com/office/powerpoint/2010/main" val="40962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DE29D5A0-5136-4040-52CB-FAAEEF25BEF7}"/>
            </a:ext>
          </a:extLst>
        </p:cNvPr>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8AAE4E50-B5FD-6416-352B-28E433DCDAF7}"/>
              </a:ext>
            </a:extLst>
          </p:cNvPr>
          <p:cNvSpPr/>
          <p:nvPr/>
        </p:nvSpPr>
        <p:spPr>
          <a:xfrm>
            <a:off x="0" y="1084923"/>
            <a:ext cx="3126894" cy="3991025"/>
          </a:xfrm>
          <a:prstGeom prst="round1Rect">
            <a:avLst/>
          </a:prstGeom>
          <a:solidFill>
            <a:srgbClr val="197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Google Shape;197;p26">
            <a:extLst>
              <a:ext uri="{FF2B5EF4-FFF2-40B4-BE49-F238E27FC236}">
                <a16:creationId xmlns:a16="http://schemas.microsoft.com/office/drawing/2014/main" id="{D940D1D7-ABFE-E88F-CA85-DDDD11298A76}"/>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420" b="1"/>
              <a:t>Campaign Objectives</a:t>
            </a:r>
          </a:p>
        </p:txBody>
      </p:sp>
      <p:sp>
        <p:nvSpPr>
          <p:cNvPr id="6" name="Text Placeholder 5">
            <a:extLst>
              <a:ext uri="{FF2B5EF4-FFF2-40B4-BE49-F238E27FC236}">
                <a16:creationId xmlns:a16="http://schemas.microsoft.com/office/drawing/2014/main" id="{BF66DFE7-5BAE-83DB-22B3-D828C06D9754}"/>
              </a:ext>
            </a:extLst>
          </p:cNvPr>
          <p:cNvSpPr>
            <a:spLocks noGrp="1"/>
          </p:cNvSpPr>
          <p:nvPr>
            <p:ph type="body" idx="1"/>
          </p:nvPr>
        </p:nvSpPr>
        <p:spPr>
          <a:xfrm>
            <a:off x="234209" y="1241315"/>
            <a:ext cx="2780292" cy="3787741"/>
          </a:xfrm>
        </p:spPr>
        <p:txBody>
          <a:bodyPr>
            <a:noAutofit/>
          </a:bodyPr>
          <a:lstStyle/>
          <a:p>
            <a:pPr marL="114300" indent="0">
              <a:buNone/>
            </a:pPr>
            <a:r>
              <a:rPr lang="en-US" sz="1400" b="1">
                <a:solidFill>
                  <a:srgbClr val="F0A232"/>
                </a:solidFill>
              </a:rPr>
              <a:t>1. Support Local Congregations like </a:t>
            </a:r>
            <a:br>
              <a:rPr lang="en-US" sz="1400" b="1">
                <a:solidFill>
                  <a:srgbClr val="F0A232"/>
                </a:solidFill>
              </a:rPr>
            </a:br>
            <a:r>
              <a:rPr lang="en-US" sz="1400" b="1">
                <a:solidFill>
                  <a:srgbClr val="FF0000"/>
                </a:solidFill>
              </a:rPr>
              <a:t>&lt;Name Here&gt;</a:t>
            </a:r>
          </a:p>
          <a:p>
            <a:r>
              <a:rPr lang="en-US" sz="1400"/>
              <a:t>Ensure local communities of faith thrive long-term</a:t>
            </a:r>
          </a:p>
          <a:p>
            <a:r>
              <a:rPr lang="en-US" sz="1400"/>
              <a:t>Use gifts for sustainable funding of programs, facility maintenance, </a:t>
            </a:r>
            <a:br>
              <a:rPr lang="en-US" sz="1400"/>
            </a:br>
            <a:r>
              <a:rPr lang="en-US" sz="1400"/>
              <a:t>and general operations</a:t>
            </a:r>
          </a:p>
          <a:p>
            <a:r>
              <a:rPr lang="en-US" sz="1400"/>
              <a:t>Congregations decide how to allocate funds based </a:t>
            </a:r>
            <a:br>
              <a:rPr lang="en-US" sz="1400"/>
            </a:br>
            <a:r>
              <a:rPr lang="en-US" sz="1400"/>
              <a:t>on their specific needs</a:t>
            </a:r>
          </a:p>
        </p:txBody>
      </p:sp>
      <p:sp>
        <p:nvSpPr>
          <p:cNvPr id="196" name="Google Shape;196;p26">
            <a:extLst>
              <a:ext uri="{FF2B5EF4-FFF2-40B4-BE49-F238E27FC236}">
                <a16:creationId xmlns:a16="http://schemas.microsoft.com/office/drawing/2014/main" id="{EBB682CB-2AF6-1D56-3199-D94D1C51725A}"/>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p1">
            <a:extLst>
              <a:ext uri="{FF2B5EF4-FFF2-40B4-BE49-F238E27FC236}">
                <a16:creationId xmlns:a16="http://schemas.microsoft.com/office/drawing/2014/main" id="{63857A63-AF66-312D-6632-C0AD009A3C82}"/>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TextBox 3">
            <a:extLst>
              <a:ext uri="{FF2B5EF4-FFF2-40B4-BE49-F238E27FC236}">
                <a16:creationId xmlns:a16="http://schemas.microsoft.com/office/drawing/2014/main" id="{5EA46B28-8BE6-A5B0-DA5D-0BA4E63659A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3" name="Text Placeholder 5">
            <a:extLst>
              <a:ext uri="{FF2B5EF4-FFF2-40B4-BE49-F238E27FC236}">
                <a16:creationId xmlns:a16="http://schemas.microsoft.com/office/drawing/2014/main" id="{E4D4D032-3B1E-B792-DB57-3084E5C6ABD2}"/>
              </a:ext>
            </a:extLst>
          </p:cNvPr>
          <p:cNvSpPr txBox="1">
            <a:spLocks/>
          </p:cNvSpPr>
          <p:nvPr/>
        </p:nvSpPr>
        <p:spPr>
          <a:xfrm>
            <a:off x="3326201" y="1241315"/>
            <a:ext cx="2780293" cy="3787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400" b="1">
                <a:solidFill>
                  <a:srgbClr val="F0A232"/>
                </a:solidFill>
              </a:rPr>
              <a:t>2. Establish and sustain transformative programs throughout The United Church of Canada</a:t>
            </a:r>
          </a:p>
          <a:p>
            <a:r>
              <a:rPr lang="en-US" sz="1400"/>
              <a:t>Fund initiatives like youth leadership development, global partnerships, Indigenous church growth, and climate justice projects</a:t>
            </a:r>
          </a:p>
          <a:p>
            <a:r>
              <a:rPr lang="en-US" sz="1400"/>
              <a:t>Expand leadership education to equip ministry personnel and strengthen struggling congregations</a:t>
            </a:r>
          </a:p>
        </p:txBody>
      </p:sp>
      <p:sp>
        <p:nvSpPr>
          <p:cNvPr id="5" name="Text Placeholder 5">
            <a:extLst>
              <a:ext uri="{FF2B5EF4-FFF2-40B4-BE49-F238E27FC236}">
                <a16:creationId xmlns:a16="http://schemas.microsoft.com/office/drawing/2014/main" id="{048308B6-BE95-E5FD-D916-E7EEA5514567}"/>
              </a:ext>
            </a:extLst>
          </p:cNvPr>
          <p:cNvSpPr txBox="1">
            <a:spLocks/>
          </p:cNvSpPr>
          <p:nvPr/>
        </p:nvSpPr>
        <p:spPr>
          <a:xfrm>
            <a:off x="6364948" y="1241315"/>
            <a:ext cx="2467352" cy="3787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400" b="1">
                <a:solidFill>
                  <a:srgbClr val="F0A232"/>
                </a:solidFill>
              </a:rPr>
              <a:t>3. Strengthen </a:t>
            </a:r>
            <a:br>
              <a:rPr lang="en-US" sz="1400" b="1">
                <a:solidFill>
                  <a:srgbClr val="F0A232"/>
                </a:solidFill>
              </a:rPr>
            </a:br>
            <a:r>
              <a:rPr lang="en-US" sz="1400" b="1">
                <a:solidFill>
                  <a:srgbClr val="F0A232"/>
                </a:solidFill>
              </a:rPr>
              <a:t>The United Church of Canada Foundation</a:t>
            </a:r>
          </a:p>
          <a:p>
            <a:r>
              <a:rPr lang="en-US" sz="1400"/>
              <a:t>Create endowments for perpetual support</a:t>
            </a:r>
          </a:p>
          <a:p>
            <a:r>
              <a:rPr lang="en-US" sz="1400"/>
              <a:t>Enable donors to designate their funds for specific congregations, programs, or causes</a:t>
            </a:r>
          </a:p>
        </p:txBody>
      </p:sp>
    </p:spTree>
    <p:extLst>
      <p:ext uri="{BB962C8B-B14F-4D97-AF65-F5344CB8AC3E}">
        <p14:creationId xmlns:p14="http://schemas.microsoft.com/office/powerpoint/2010/main" val="1541114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06860244-D438-D8DB-FA95-3DF5A1EAD0DC}"/>
            </a:ext>
          </a:extLst>
        </p:cNvPr>
        <p:cNvGrpSpPr/>
        <p:nvPr/>
      </p:nvGrpSpPr>
      <p:grpSpPr>
        <a:xfrm>
          <a:off x="0" y="0"/>
          <a:ext cx="0" cy="0"/>
          <a:chOff x="0" y="0"/>
          <a:chExt cx="0" cy="0"/>
        </a:xfrm>
      </p:grpSpPr>
      <p:sp>
        <p:nvSpPr>
          <p:cNvPr id="197" name="Google Shape;197;p26">
            <a:extLst>
              <a:ext uri="{FF2B5EF4-FFF2-40B4-BE49-F238E27FC236}">
                <a16:creationId xmlns:a16="http://schemas.microsoft.com/office/drawing/2014/main" id="{EA5DD64E-2339-7D06-8186-328D65C8E65B}"/>
              </a:ext>
            </a:extLst>
          </p:cNvPr>
          <p:cNvSpPr txBox="1">
            <a:spLocks noGrp="1"/>
          </p:cNvSpPr>
          <p:nvPr>
            <p:ph type="title"/>
          </p:nvPr>
        </p:nvSpPr>
        <p:spPr>
          <a:xfrm>
            <a:off x="311700" y="215039"/>
            <a:ext cx="3017654" cy="24870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
        <p:nvSpPr>
          <p:cNvPr id="196" name="Google Shape;196;p26">
            <a:extLst>
              <a:ext uri="{FF2B5EF4-FFF2-40B4-BE49-F238E27FC236}">
                <a16:creationId xmlns:a16="http://schemas.microsoft.com/office/drawing/2014/main" id="{025BCBD8-4986-C50A-3957-CC999370CBF9}"/>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1E5E8C15-3A50-D7D8-C8B7-7454E98D01B6}"/>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217E1ADE-FA45-5AA5-F26A-DE6FED8CAA48}"/>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1. Strengthen your ministries</a:t>
            </a:r>
          </a:p>
          <a:p>
            <a:pPr marL="114300" indent="0">
              <a:buFontTx/>
              <a:buNone/>
            </a:pPr>
            <a:r>
              <a:rPr lang="en-US" sz="1600">
                <a:solidFill>
                  <a:srgbClr val="0F2747"/>
                </a:solidFill>
              </a:rPr>
              <a:t>Legacy gifts sustain essential ministries, allowing congregations like yours to nurture faith, healing, </a:t>
            </a:r>
            <a:br>
              <a:rPr lang="en-US" sz="1600">
                <a:solidFill>
                  <a:srgbClr val="0F2747"/>
                </a:solidFill>
              </a:rPr>
            </a:br>
            <a:r>
              <a:rPr lang="en-US" sz="1600">
                <a:solidFill>
                  <a:srgbClr val="0F2747"/>
                </a:solidFill>
              </a:rPr>
              <a:t>and community on local, national, and global levels.</a:t>
            </a:r>
          </a:p>
          <a:p>
            <a:pPr marL="114300" indent="0">
              <a:buFontTx/>
              <a:buNone/>
            </a:pPr>
            <a:endParaRPr lang="en-US" sz="1600">
              <a:solidFill>
                <a:srgbClr val="0F2747"/>
              </a:solidFill>
            </a:endParaRPr>
          </a:p>
          <a:p>
            <a:pPr marL="114300" indent="0">
              <a:buFontTx/>
              <a:buNone/>
            </a:pPr>
            <a:r>
              <a:rPr lang="en-US" sz="1600" b="1">
                <a:solidFill>
                  <a:srgbClr val="0F2747"/>
                </a:solidFill>
              </a:rPr>
              <a:t>2. Create financial stability</a:t>
            </a:r>
          </a:p>
          <a:p>
            <a:pPr marL="114300" indent="0">
              <a:buFontTx/>
              <a:buNone/>
            </a:pPr>
            <a:r>
              <a:rPr lang="en-US" sz="1600">
                <a:solidFill>
                  <a:srgbClr val="0F2747"/>
                </a:solidFill>
              </a:rPr>
              <a:t>By contributing to or establishing endowment funds, legacy gifts provide a dependable income stream, ensuring the ongoing support of congregational programs and operations indefinitely.  </a:t>
            </a:r>
          </a:p>
          <a:p>
            <a:pPr marL="114300" indent="0">
              <a:buFontTx/>
              <a:buNone/>
            </a:pPr>
            <a:endParaRPr lang="en-US" sz="1600">
              <a:solidFill>
                <a:srgbClr val="0F2747"/>
              </a:solidFill>
            </a:endParaRPr>
          </a:p>
          <a:p>
            <a:pPr marL="114300" indent="0">
              <a:buFontTx/>
              <a:buNone/>
            </a:pPr>
            <a:r>
              <a:rPr lang="en-US" sz="1600" b="1">
                <a:solidFill>
                  <a:srgbClr val="0F2747"/>
                </a:solidFill>
              </a:rPr>
              <a:t>3. Expand transformational programs</a:t>
            </a:r>
          </a:p>
          <a:p>
            <a:pPr marL="114300" indent="0">
              <a:buFontTx/>
              <a:buNone/>
            </a:pPr>
            <a:r>
              <a:rPr lang="en-US" sz="1600">
                <a:solidFill>
                  <a:srgbClr val="0F2747"/>
                </a:solidFill>
              </a:rPr>
              <a:t>Legacy gifts enable congregations like yours to develop innovative programs that address evolving community needs, fostering spiritual growth and engagement.</a:t>
            </a:r>
          </a:p>
        </p:txBody>
      </p:sp>
      <p:pic>
        <p:nvPicPr>
          <p:cNvPr id="2" name="Picture 1">
            <a:extLst>
              <a:ext uri="{FF2B5EF4-FFF2-40B4-BE49-F238E27FC236}">
                <a16:creationId xmlns:a16="http://schemas.microsoft.com/office/drawing/2014/main" id="{E2C0BC0E-6C57-CC35-C493-10AADEF2D128}"/>
              </a:ext>
            </a:extLst>
          </p:cNvPr>
          <p:cNvPicPr>
            <a:picLocks noChangeAspect="1"/>
          </p:cNvPicPr>
          <p:nvPr/>
        </p:nvPicPr>
        <p:blipFill>
          <a:blip r:embed="rId3" cstate="print">
            <a:extLst>
              <a:ext uri="{28A0092B-C50C-407E-A947-70E740481C1C}">
                <a14:useLocalDpi xmlns:a14="http://schemas.microsoft.com/office/drawing/2010/main"/>
              </a:ext>
            </a:extLst>
          </a:blip>
          <a:srcRect l="-8786" t="-5529"/>
          <a:stretch/>
        </p:blipFill>
        <p:spPr>
          <a:xfrm flipH="1">
            <a:off x="-1" y="1715665"/>
            <a:ext cx="4360986" cy="3427835"/>
          </a:xfrm>
          <a:prstGeom prst="rect">
            <a:avLst/>
          </a:prstGeom>
        </p:spPr>
      </p:pic>
      <p:sp>
        <p:nvSpPr>
          <p:cNvPr id="4" name="Google Shape;9;p1">
            <a:extLst>
              <a:ext uri="{FF2B5EF4-FFF2-40B4-BE49-F238E27FC236}">
                <a16:creationId xmlns:a16="http://schemas.microsoft.com/office/drawing/2014/main" id="{02AA7C5C-59AB-94F1-71E3-FDA7AD80E634}"/>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31EB975F-AC1A-09ED-7B9B-F754199D6540}"/>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73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C5DAA36-3E1E-0AA5-4954-F9A7FEB38A68}"/>
            </a:ext>
          </a:extLst>
        </p:cNvPr>
        <p:cNvGrpSpPr/>
        <p:nvPr/>
      </p:nvGrpSpPr>
      <p:grpSpPr>
        <a:xfrm>
          <a:off x="0" y="0"/>
          <a:ext cx="0" cy="0"/>
          <a:chOff x="0" y="0"/>
          <a:chExt cx="0" cy="0"/>
        </a:xfrm>
      </p:grpSpPr>
      <p:sp>
        <p:nvSpPr>
          <p:cNvPr id="196" name="Google Shape;196;p26">
            <a:extLst>
              <a:ext uri="{FF2B5EF4-FFF2-40B4-BE49-F238E27FC236}">
                <a16:creationId xmlns:a16="http://schemas.microsoft.com/office/drawing/2014/main" id="{EDEDA111-2C15-7C4A-2DE1-32916AA4DB4C}"/>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0C42360E-B468-5BF5-DC4C-2DF0AB19FE59}"/>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D64DCE3D-5C2F-7AB1-3793-0A95063D70BA}"/>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4. Enhance facilities and infrastructure</a:t>
            </a:r>
          </a:p>
          <a:p>
            <a:pPr marL="114300" indent="0">
              <a:buFontTx/>
              <a:buNone/>
            </a:pPr>
            <a:r>
              <a:rPr lang="en-US" sz="1600">
                <a:solidFill>
                  <a:srgbClr val="0F2747"/>
                </a:solidFill>
              </a:rPr>
              <a:t>Legacy gifts can be used to maintain, repair, or upgrade your church building, ensuring the facility remains safe, accessible, and welcoming for all members.</a:t>
            </a:r>
          </a:p>
          <a:p>
            <a:pPr marL="114300" indent="0">
              <a:buFontTx/>
              <a:buNone/>
            </a:pPr>
            <a:endParaRPr lang="en-US" sz="1600" b="1">
              <a:solidFill>
                <a:srgbClr val="0F2747"/>
              </a:solidFill>
            </a:endParaRPr>
          </a:p>
          <a:p>
            <a:pPr marL="114300" indent="0">
              <a:buFontTx/>
              <a:buNone/>
            </a:pPr>
            <a:r>
              <a:rPr lang="en-US" sz="1600" b="1">
                <a:solidFill>
                  <a:srgbClr val="0F2747"/>
                </a:solidFill>
              </a:rPr>
              <a:t>5. Provide stability during transitions</a:t>
            </a:r>
          </a:p>
          <a:p>
            <a:pPr marL="114300" indent="0">
              <a:buFontTx/>
              <a:buNone/>
            </a:pPr>
            <a:r>
              <a:rPr lang="en-US" sz="1600">
                <a:solidFill>
                  <a:srgbClr val="0F2747"/>
                </a:solidFill>
              </a:rPr>
              <a:t>Legacy funds act as a financial safety net, helping congregations like yours navigate leadership changes, economic uncertainties, or unexpected challenges.  </a:t>
            </a:r>
          </a:p>
          <a:p>
            <a:pPr marL="114300" indent="0">
              <a:buFontTx/>
              <a:buNone/>
            </a:pPr>
            <a:endParaRPr lang="en-US" sz="1600" b="1">
              <a:solidFill>
                <a:srgbClr val="0F2747"/>
              </a:solidFill>
            </a:endParaRPr>
          </a:p>
          <a:p>
            <a:pPr marL="114300" indent="0">
              <a:buFontTx/>
              <a:buNone/>
            </a:pPr>
            <a:r>
              <a:rPr lang="en-US" sz="1600" b="1">
                <a:solidFill>
                  <a:srgbClr val="0F2747"/>
                </a:solidFill>
              </a:rPr>
              <a:t>6. Foster long-term growth</a:t>
            </a:r>
          </a:p>
          <a:p>
            <a:pPr marL="114300" indent="0">
              <a:buFontTx/>
              <a:buNone/>
            </a:pPr>
            <a:r>
              <a:rPr lang="en-US" sz="1600">
                <a:solidFill>
                  <a:srgbClr val="0F2747"/>
                </a:solidFill>
              </a:rPr>
              <a:t>Even modest contributions can grow over time, creating resources that transform and sustain congregational life and activities.</a:t>
            </a:r>
          </a:p>
        </p:txBody>
      </p:sp>
      <p:pic>
        <p:nvPicPr>
          <p:cNvPr id="2" name="Picture 1" descr="A person and person smiling&#10;&#10;AI-generated content may be incorrect.">
            <a:extLst>
              <a:ext uri="{FF2B5EF4-FFF2-40B4-BE49-F238E27FC236}">
                <a16:creationId xmlns:a16="http://schemas.microsoft.com/office/drawing/2014/main" id="{73DC1D37-B728-4DD6-CBF3-E7F21F4D98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0" y="1946031"/>
            <a:ext cx="3360779" cy="3197469"/>
          </a:xfrm>
          <a:prstGeom prst="rect">
            <a:avLst/>
          </a:prstGeom>
        </p:spPr>
      </p:pic>
      <p:sp>
        <p:nvSpPr>
          <p:cNvPr id="4" name="Google Shape;9;p1">
            <a:extLst>
              <a:ext uri="{FF2B5EF4-FFF2-40B4-BE49-F238E27FC236}">
                <a16:creationId xmlns:a16="http://schemas.microsoft.com/office/drawing/2014/main" id="{CBAE6CCD-79AB-3557-4E6D-DDD1AA5C06F3}"/>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17E9C32E-DFCC-A622-3438-DB2CBE6621F1}"/>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197;p26">
            <a:extLst>
              <a:ext uri="{FF2B5EF4-FFF2-40B4-BE49-F238E27FC236}">
                <a16:creationId xmlns:a16="http://schemas.microsoft.com/office/drawing/2014/main" id="{6528D1AD-80F2-0D8D-2A66-530864CA2BA2}"/>
              </a:ext>
            </a:extLst>
          </p:cNvPr>
          <p:cNvSpPr txBox="1">
            <a:spLocks noGrp="1"/>
          </p:cNvSpPr>
          <p:nvPr>
            <p:ph type="title"/>
          </p:nvPr>
        </p:nvSpPr>
        <p:spPr>
          <a:xfrm>
            <a:off x="311700" y="288275"/>
            <a:ext cx="287558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Tree>
    <p:extLst>
      <p:ext uri="{BB962C8B-B14F-4D97-AF65-F5344CB8AC3E}">
        <p14:creationId xmlns:p14="http://schemas.microsoft.com/office/powerpoint/2010/main" val="270912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75DF8D08-6D13-7DA8-BEA9-07D72AFABE27}"/>
            </a:ext>
          </a:extLst>
        </p:cNvPr>
        <p:cNvGrpSpPr/>
        <p:nvPr/>
      </p:nvGrpSpPr>
      <p:grpSpPr>
        <a:xfrm>
          <a:off x="0" y="0"/>
          <a:ext cx="0" cy="0"/>
          <a:chOff x="0" y="0"/>
          <a:chExt cx="0" cy="0"/>
        </a:xfrm>
      </p:grpSpPr>
      <p:sp>
        <p:nvSpPr>
          <p:cNvPr id="196" name="Google Shape;196;p26">
            <a:extLst>
              <a:ext uri="{FF2B5EF4-FFF2-40B4-BE49-F238E27FC236}">
                <a16:creationId xmlns:a16="http://schemas.microsoft.com/office/drawing/2014/main" id="{2192C32D-4B83-36AE-EA9E-D017D91C3ECC}"/>
              </a:ext>
            </a:extLst>
          </p:cNvPr>
          <p:cNvSpPr/>
          <p:nvPr/>
        </p:nvSpPr>
        <p:spPr>
          <a:xfrm>
            <a:off x="-3842175" y="1084923"/>
            <a:ext cx="688200" cy="33600"/>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C0D7CD10-219E-BB6C-2AE4-528C67AB44B2}"/>
              </a:ext>
            </a:extLst>
          </p:cNvPr>
          <p:cNvSpPr/>
          <p:nvPr/>
        </p:nvSpPr>
        <p:spPr>
          <a:xfrm>
            <a:off x="3243072" y="0"/>
            <a:ext cx="5900928" cy="51435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8CD8377E-2E9F-E343-6698-66E72205875E}"/>
              </a:ext>
            </a:extLst>
          </p:cNvPr>
          <p:cNvSpPr txBox="1">
            <a:spLocks/>
          </p:cNvSpPr>
          <p:nvPr/>
        </p:nvSpPr>
        <p:spPr>
          <a:xfrm>
            <a:off x="3489466" y="215039"/>
            <a:ext cx="5352349" cy="41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BF2E8"/>
              </a:buClr>
              <a:buSzPct val="75000"/>
              <a:buFontTx/>
              <a:buChar char="●"/>
              <a:defRPr sz="1800" b="0" i="0" u="none" strike="noStrike" cap="none">
                <a:solidFill>
                  <a:srgbClr val="FBF2E8"/>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Tx/>
              <a:buNone/>
            </a:pPr>
            <a:r>
              <a:rPr lang="en-US" sz="1600" b="1">
                <a:solidFill>
                  <a:srgbClr val="0F2747"/>
                </a:solidFill>
              </a:rPr>
              <a:t>7. Encourage a culture of giving</a:t>
            </a:r>
          </a:p>
          <a:p>
            <a:pPr marL="114300" indent="0">
              <a:buFontTx/>
              <a:buNone/>
            </a:pPr>
            <a:r>
              <a:rPr lang="en-US" sz="1600">
                <a:solidFill>
                  <a:srgbClr val="0F2747"/>
                </a:solidFill>
              </a:rPr>
              <a:t>Legacy giving inspires others to make similar commitments, fostering a tradition of generosity</a:t>
            </a:r>
          </a:p>
          <a:p>
            <a:pPr marL="114300" indent="0">
              <a:buFontTx/>
              <a:buNone/>
            </a:pPr>
            <a:r>
              <a:rPr lang="en-US" sz="1600">
                <a:solidFill>
                  <a:srgbClr val="0F2747"/>
                </a:solidFill>
              </a:rPr>
              <a:t>and long-term support within your congregation.</a:t>
            </a:r>
          </a:p>
          <a:p>
            <a:pPr marL="114300" indent="0">
              <a:buFontTx/>
              <a:buNone/>
            </a:pPr>
            <a:endParaRPr lang="en-US" sz="1600" b="1">
              <a:solidFill>
                <a:srgbClr val="0F2747"/>
              </a:solidFill>
            </a:endParaRPr>
          </a:p>
          <a:p>
            <a:pPr marL="114300" indent="0">
              <a:buFontTx/>
              <a:buNone/>
            </a:pPr>
            <a:r>
              <a:rPr lang="en-US" sz="1600" b="1">
                <a:solidFill>
                  <a:srgbClr val="0F2747"/>
                </a:solidFill>
              </a:rPr>
              <a:t>8. Build stronger community bonds</a:t>
            </a:r>
          </a:p>
          <a:p>
            <a:pPr marL="114300" indent="0">
              <a:buFontTx/>
              <a:buNone/>
            </a:pPr>
            <a:r>
              <a:rPr lang="en-US" sz="1600">
                <a:solidFill>
                  <a:srgbClr val="0F2747"/>
                </a:solidFill>
              </a:rPr>
              <a:t>By collectively supporting your congregation through legacy gifts, members strengthen connections, fostering unity and a shared vision for the future. </a:t>
            </a:r>
          </a:p>
          <a:p>
            <a:pPr marL="114300" indent="0">
              <a:buFontTx/>
              <a:buNone/>
            </a:pPr>
            <a:endParaRPr lang="en-US" sz="1600" b="1">
              <a:solidFill>
                <a:srgbClr val="0F2747"/>
              </a:solidFill>
            </a:endParaRPr>
          </a:p>
          <a:p>
            <a:pPr marL="114300" indent="0">
              <a:buFontTx/>
              <a:buNone/>
            </a:pPr>
            <a:r>
              <a:rPr lang="en-US" sz="1600" b="1">
                <a:solidFill>
                  <a:srgbClr val="0F2747"/>
                </a:solidFill>
              </a:rPr>
              <a:t>9. Secure the future for generations</a:t>
            </a:r>
          </a:p>
          <a:p>
            <a:pPr marL="114300" indent="0">
              <a:buFontTx/>
              <a:buNone/>
            </a:pPr>
            <a:r>
              <a:rPr lang="en-US" sz="1600">
                <a:solidFill>
                  <a:srgbClr val="0F2747"/>
                </a:solidFill>
              </a:rPr>
              <a:t>Legacy giving ensures that congregations like yours remain vibrant, impactful, and relevant, continuing to provide a spiritual and faith home for future generations.</a:t>
            </a:r>
          </a:p>
        </p:txBody>
      </p:sp>
      <p:pic>
        <p:nvPicPr>
          <p:cNvPr id="2" name="Picture 1">
            <a:extLst>
              <a:ext uri="{FF2B5EF4-FFF2-40B4-BE49-F238E27FC236}">
                <a16:creationId xmlns:a16="http://schemas.microsoft.com/office/drawing/2014/main" id="{5C6E91FC-05F8-DFA7-B7A1-FE9D3AC76365}"/>
              </a:ext>
            </a:extLst>
          </p:cNvPr>
          <p:cNvPicPr>
            <a:picLocks noChangeAspect="1"/>
          </p:cNvPicPr>
          <p:nvPr/>
        </p:nvPicPr>
        <p:blipFill>
          <a:blip r:embed="rId3" cstate="print">
            <a:extLst>
              <a:ext uri="{28A0092B-C50C-407E-A947-70E740481C1C}">
                <a14:useLocalDpi xmlns:a14="http://schemas.microsoft.com/office/drawing/2010/main"/>
              </a:ext>
            </a:extLst>
          </a:blip>
          <a:srcRect l="-215"/>
          <a:stretch/>
        </p:blipFill>
        <p:spPr>
          <a:xfrm flipH="1">
            <a:off x="-2" y="2203938"/>
            <a:ext cx="3389377" cy="2939562"/>
          </a:xfrm>
          <a:prstGeom prst="rect">
            <a:avLst/>
          </a:prstGeom>
        </p:spPr>
      </p:pic>
      <p:sp>
        <p:nvSpPr>
          <p:cNvPr id="4" name="Google Shape;9;p1">
            <a:extLst>
              <a:ext uri="{FF2B5EF4-FFF2-40B4-BE49-F238E27FC236}">
                <a16:creationId xmlns:a16="http://schemas.microsoft.com/office/drawing/2014/main" id="{52CFADA1-15B5-103E-7118-8F98DDAA76C1}"/>
              </a:ext>
            </a:extLst>
          </p:cNvPr>
          <p:cNvSpPr/>
          <p:nvPr/>
        </p:nvSpPr>
        <p:spPr>
          <a:xfrm>
            <a:off x="0" y="4663217"/>
            <a:ext cx="9144000" cy="265244"/>
          </a:xfrm>
          <a:prstGeom prst="rect">
            <a:avLst/>
          </a:prstGeom>
          <a:solidFill>
            <a:srgbClr val="F0A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TextBox 4">
            <a:extLst>
              <a:ext uri="{FF2B5EF4-FFF2-40B4-BE49-F238E27FC236}">
                <a16:creationId xmlns:a16="http://schemas.microsoft.com/office/drawing/2014/main" id="{7E4D9329-0318-B5D5-6EAF-DCC65F63DA44}"/>
              </a:ext>
            </a:extLst>
          </p:cNvPr>
          <p:cNvSpPr txBox="1"/>
          <p:nvPr/>
        </p:nvSpPr>
        <p:spPr>
          <a:xfrm>
            <a:off x="234209" y="4663217"/>
            <a:ext cx="5931432" cy="276999"/>
          </a:xfrm>
          <a:prstGeom prst="rect">
            <a:avLst/>
          </a:prstGeom>
          <a:noFill/>
        </p:spPr>
        <p:txBody>
          <a:bodyPr wrap="none" rtlCol="0">
            <a:spAutoFit/>
          </a:bodyPr>
          <a:lstStyle/>
          <a:p>
            <a:r>
              <a:rPr lang="en-CA" sz="1200" b="1">
                <a:solidFill>
                  <a:srgbClr val="0F2747"/>
                </a:solidFill>
                <a:effectLst/>
                <a:latin typeface="Arial" panose="020B0604020202020204" pitchFamily="34" charset="0"/>
                <a:cs typeface="Arial" panose="020B0604020202020204" pitchFamily="34" charset="0"/>
              </a:rPr>
              <a:t>Your legacy will be a bold and vibrant </a:t>
            </a:r>
            <a:r>
              <a:rPr lang="en-CA" sz="1200" b="1">
                <a:solidFill>
                  <a:srgbClr val="FF0000"/>
                </a:solidFill>
                <a:effectLst/>
                <a:latin typeface="Arial" panose="020B0604020202020204" pitchFamily="34" charset="0"/>
                <a:cs typeface="Arial" panose="020B0604020202020204" pitchFamily="34" charset="0"/>
              </a:rPr>
              <a:t>&lt;Name of United Church&gt; </a:t>
            </a:r>
            <a:r>
              <a:rPr lang="en-CA" sz="1200" b="1">
                <a:solidFill>
                  <a:srgbClr val="0F2747"/>
                </a:solidFill>
                <a:effectLst/>
                <a:latin typeface="Arial" panose="020B0604020202020204" pitchFamily="34" charset="0"/>
                <a:cs typeface="Arial" panose="020B0604020202020204" pitchFamily="34" charset="0"/>
              </a:rPr>
              <a:t>for the future!</a:t>
            </a:r>
            <a:endParaRPr lang="en-CA" sz="1200">
              <a:solidFill>
                <a:srgbClr val="0F2747"/>
              </a:solidFill>
              <a:effectLst/>
              <a:latin typeface="Arial" panose="020B0604020202020204" pitchFamily="34" charset="0"/>
              <a:cs typeface="Arial" panose="020B0604020202020204" pitchFamily="34" charset="0"/>
            </a:endParaRPr>
          </a:p>
        </p:txBody>
      </p:sp>
      <p:sp>
        <p:nvSpPr>
          <p:cNvPr id="9" name="Google Shape;197;p26">
            <a:extLst>
              <a:ext uri="{FF2B5EF4-FFF2-40B4-BE49-F238E27FC236}">
                <a16:creationId xmlns:a16="http://schemas.microsoft.com/office/drawing/2014/main" id="{295D1535-6060-D7F9-38E8-FE23287DFA7B}"/>
              </a:ext>
            </a:extLst>
          </p:cNvPr>
          <p:cNvSpPr txBox="1">
            <a:spLocks noGrp="1"/>
          </p:cNvSpPr>
          <p:nvPr>
            <p:ph type="title"/>
          </p:nvPr>
        </p:nvSpPr>
        <p:spPr>
          <a:xfrm>
            <a:off x="311700" y="288275"/>
            <a:ext cx="287558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600" b="1"/>
              <a:t>What’s in it for </a:t>
            </a:r>
            <a:r>
              <a:rPr lang="en-CA" sz="2600" b="1">
                <a:solidFill>
                  <a:srgbClr val="FF0000"/>
                </a:solidFill>
              </a:rPr>
              <a:t>&lt;Name of United Church&gt;?</a:t>
            </a:r>
          </a:p>
        </p:txBody>
      </p:sp>
    </p:spTree>
    <p:extLst>
      <p:ext uri="{BB962C8B-B14F-4D97-AF65-F5344CB8AC3E}">
        <p14:creationId xmlns:p14="http://schemas.microsoft.com/office/powerpoint/2010/main" val="4387646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2007</Words>
  <Application>Microsoft Macintosh PowerPoint</Application>
  <PresentationFormat>On-screen Show (16:9)</PresentationFormat>
  <Paragraphs>184</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Simple Light</vt:lpstr>
      <vt:lpstr>Here we are</vt:lpstr>
      <vt:lpstr>PowerPoint Presentation</vt:lpstr>
      <vt:lpstr>PowerPoint Presentation</vt:lpstr>
      <vt:lpstr>Centennial Legacy Campaign</vt:lpstr>
      <vt:lpstr>Centennial Legacy Campaign</vt:lpstr>
      <vt:lpstr>Campaign Objectives</vt:lpstr>
      <vt:lpstr>What’s in it for &lt;Name of United Church&gt;?</vt:lpstr>
      <vt:lpstr>What’s in it for &lt;Name of United Church&gt;?</vt:lpstr>
      <vt:lpstr>What’s in it for &lt;Name of United Church&gt;?</vt:lpstr>
      <vt:lpstr>Resources</vt:lpstr>
      <vt:lpstr>PowerPoint Presentation</vt:lpstr>
      <vt:lpstr>Website Key Features </vt:lpstr>
      <vt:lpstr>PowerPoint Presentation</vt:lpstr>
      <vt:lpstr>Invaluable Congregational Resources</vt:lpstr>
      <vt:lpstr>Case for support</vt:lpstr>
      <vt:lpstr>PowerPoint Presentation</vt:lpstr>
      <vt:lpstr>Helpful Donor Resources</vt:lpstr>
      <vt:lpstr>Knowledgeable Experts</vt:lpstr>
      <vt:lpstr>Again, what’s in it for &lt;Name here&gt;?</vt:lpstr>
      <vt:lpstr>Why I’m  leaving a  Legacy</vt:lpstr>
      <vt:lpstr>Here I 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Hayward</cp:lastModifiedBy>
  <cp:revision>10</cp:revision>
  <dcterms:modified xsi:type="dcterms:W3CDTF">2025-04-30T14:29:22Z</dcterms:modified>
</cp:coreProperties>
</file>