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6" r:id="rId2"/>
    <p:sldId id="257" r:id="rId3"/>
  </p:sldIdLst>
  <p:sldSz cx="18288000" cy="10287000"/>
  <p:notesSz cx="6858000" cy="9144000"/>
  <p:embeddedFontLst>
    <p:embeddedFont>
      <p:font typeface="League Spartan" panose="020B0604020202020204"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385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1.fntdata"/><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2BD6B9-C181-4842-B9D8-5A841A7FF80F}" type="datetimeFigureOut">
              <a:rPr lang="en-US" smtClean="0"/>
              <a:t>9/15/2026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23789-D9A6-43AE-A8C9-9630945A66AF}" type="slidenum">
              <a:rPr lang="en-US" smtClean="0"/>
              <a:t>‹#›</a:t>
            </a:fld>
            <a:endParaRPr lang="en-US"/>
          </a:p>
        </p:txBody>
      </p:sp>
    </p:spTree>
    <p:extLst>
      <p:ext uri="{BB962C8B-B14F-4D97-AF65-F5344CB8AC3E}">
        <p14:creationId xmlns:p14="http://schemas.microsoft.com/office/powerpoint/2010/main" val="410293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ited-church.ca/blogs/round-table/circle-twelve-strength-found-community"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“There’s a particular feeling that comes with visiting longtime companions in ministry, a sense of stepping into a story that began long before you arrived and will continue long after you leave. I felt it immediately on my first trip to Tanzania. Since 1979, The United Church of Canada has been accompanying the work of the Morogoro Women’s Training Centre (MWTC), a unit of the Christian Council of Tanzania, in Tanzania, supporting their locally-led efforts that empower women.  </a:t>
            </a:r>
          </a:p>
          <a:p>
            <a:pPr rtl="0" fontAlgn="base"/>
            <a:r>
              <a:rPr lang="en-US" sz="1200" b="0" i="0" kern="1200" dirty="0">
                <a:solidFill>
                  <a:schemeClr val="tx1"/>
                </a:solidFill>
                <a:effectLst/>
                <a:latin typeface="+mn-lt"/>
                <a:ea typeface="+mn-ea"/>
                <a:cs typeface="+mn-cs"/>
              </a:rPr>
              <a:t>One of those efforts, run in 2023 with the support of Mission and Service, included a holistic training for mothers of children with disabilities. The program wove together self‑esteem and confidence building, small business and entrepreneurship skills, financial literacy, emotional support, and practical knowledge about caring for children. It was a space where women learned, but also where they were seen, heard, and held by one another. </a:t>
            </a:r>
          </a:p>
          <a:p>
            <a:pPr rtl="0" fontAlgn="base"/>
            <a:r>
              <a:rPr lang="en-US" sz="1200" b="0" i="0" kern="1200" dirty="0">
                <a:solidFill>
                  <a:schemeClr val="tx1"/>
                </a:solidFill>
                <a:effectLst/>
                <a:latin typeface="+mn-lt"/>
                <a:ea typeface="+mn-ea"/>
                <a:cs typeface="+mn-cs"/>
              </a:rPr>
              <a:t>Many of the women spoke of the ‘before.’ Of years marked by isolation, stigma, and the heaviness of carrying their child’s needs alone. Some described shame that kept them hidden, or fear of being misunderstood by neighbors, their church community, and even family. Their love for their children was unwavering, but the loneliness was real. </a:t>
            </a:r>
          </a:p>
          <a:p>
            <a:pPr rtl="0" fontAlgn="base"/>
            <a:r>
              <a:rPr lang="en-US" sz="1200" b="0" i="0" kern="1200" dirty="0">
                <a:solidFill>
                  <a:schemeClr val="tx1"/>
                </a:solidFill>
                <a:effectLst/>
                <a:latin typeface="+mn-lt"/>
                <a:ea typeface="+mn-ea"/>
                <a:cs typeface="+mn-cs"/>
              </a:rPr>
              <a:t>What’s grown after their time at MWTC is something far more powerful than what any single training session could offer: they found one another.  </a:t>
            </a:r>
          </a:p>
          <a:p>
            <a:pPr rtl="0" fontAlgn="base"/>
            <a:r>
              <a:rPr lang="en-US" sz="1200" b="0" i="0" kern="1200" dirty="0">
                <a:solidFill>
                  <a:schemeClr val="tx1"/>
                </a:solidFill>
                <a:effectLst/>
                <a:latin typeface="+mn-lt"/>
                <a:ea typeface="+mn-ea"/>
                <a:cs typeface="+mn-cs"/>
              </a:rPr>
              <a:t>They found language for their experiences. They found community where shame once lived, and possibility where isolation once closed in. The relationships they built became an ongoing source of strength. </a:t>
            </a:r>
          </a:p>
          <a:p>
            <a:pPr rtl="0" fontAlgn="base"/>
            <a:r>
              <a:rPr lang="en-US" sz="1200" b="0" i="0" kern="1200" dirty="0">
                <a:solidFill>
                  <a:schemeClr val="tx1"/>
                </a:solidFill>
                <a:effectLst/>
                <a:latin typeface="+mn-lt"/>
                <a:ea typeface="+mn-ea"/>
                <a:cs typeface="+mn-cs"/>
              </a:rPr>
              <a:t>There were twelve women in the training that week—twelve stories and twelve journeys being strengthened in community. I couldn’t help but notice the echo of another circle of twelve. God has always used small groups of ordinary people to carry hope into the world. These women, too, are bearers of that hope. </a:t>
            </a:r>
          </a:p>
          <a:p>
            <a:pPr rtl="0" fontAlgn="base"/>
            <a:r>
              <a:rPr lang="en-US" sz="1200" b="0" i="0" kern="1200" dirty="0">
                <a:solidFill>
                  <a:schemeClr val="tx1"/>
                </a:solidFill>
                <a:effectLst/>
                <a:latin typeface="+mn-lt"/>
                <a:ea typeface="+mn-ea"/>
                <a:cs typeface="+mn-cs"/>
              </a:rPr>
              <a:t>Among the twelve, three shared that their husbands had left after their child was born with a disability. It was a quiet grief woven into their stories, shaped by the stigma that still surrounds disability in many communities. In the absence of that support, the women leaned even more on one another, finding in community what had been withdrawn at home. </a:t>
            </a:r>
          </a:p>
          <a:p>
            <a:pPr rtl="0" fontAlgn="base"/>
            <a:r>
              <a:rPr lang="en-US" sz="1200" b="1" i="0" kern="1200" dirty="0">
                <a:solidFill>
                  <a:schemeClr val="tx1"/>
                </a:solidFill>
                <a:effectLst/>
                <a:latin typeface="+mn-lt"/>
                <a:ea typeface="+mn-ea"/>
                <a:cs typeface="+mn-cs"/>
              </a:rPr>
              <a:t>Agness </a:t>
            </a:r>
            <a:r>
              <a:rPr lang="en-US" sz="1200" b="1" i="0" kern="1200" dirty="0" err="1">
                <a:solidFill>
                  <a:schemeClr val="tx1"/>
                </a:solidFill>
                <a:effectLst/>
                <a:latin typeface="+mn-lt"/>
                <a:ea typeface="+mn-ea"/>
                <a:cs typeface="+mn-cs"/>
              </a:rPr>
              <a:t>Mduma</a:t>
            </a:r>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Agness carries a vibrant, steady strength. She is a widowed mother of four, and for sixteen years she has been raising her youngest child, who lives with a disability, largely on her own. When her husband died, that baby was just over a month old. The grief, the responsibility, the uncertainty of how she would provide for her family all arrived at once. </a:t>
            </a:r>
          </a:p>
          <a:p>
            <a:pPr rtl="0" fontAlgn="base"/>
            <a:r>
              <a:rPr lang="en-US" sz="1200" b="0" i="0" kern="1200" dirty="0">
                <a:solidFill>
                  <a:schemeClr val="tx1"/>
                </a:solidFill>
                <a:effectLst/>
                <a:latin typeface="+mn-lt"/>
                <a:ea typeface="+mn-ea"/>
                <a:cs typeface="+mn-cs"/>
              </a:rPr>
              <a:t>Before she connected with MWTC, life pressed in from every direction. Her income‑generating activities brought in very little. Markets were limited. Opportunities were scarce. And like so many mothers of children with disabilities in Tanzania, she carried the weight of it alone. </a:t>
            </a:r>
          </a:p>
          <a:p>
            <a:pPr rtl="0" fontAlgn="base"/>
            <a:r>
              <a:rPr lang="en-US" sz="1200" b="0" i="0" kern="1200" dirty="0">
                <a:solidFill>
                  <a:schemeClr val="tx1"/>
                </a:solidFill>
                <a:effectLst/>
                <a:latin typeface="+mn-lt"/>
                <a:ea typeface="+mn-ea"/>
                <a:cs typeface="+mn-cs"/>
              </a:rPr>
              <a:t>The training she received didn’t erase the hardship, but it opened a door. With startup capital and new skills, Agness began selling charcoal, at first in small amounts. She added local chickens and started selling eggs. Then she opened a small grocery shop, and started baking cakes. Each step was modest, but each one widened the circle of possibility. </a:t>
            </a:r>
          </a:p>
          <a:p>
            <a:pPr rtl="0" fontAlgn="base"/>
            <a:r>
              <a:rPr lang="en-US" sz="1200" b="0" i="0" kern="1200" dirty="0">
                <a:solidFill>
                  <a:schemeClr val="tx1"/>
                </a:solidFill>
                <a:effectLst/>
                <a:latin typeface="+mn-lt"/>
                <a:ea typeface="+mn-ea"/>
                <a:cs typeface="+mn-cs"/>
              </a:rPr>
              <a:t>What struck me most was not the list of businesses she now runs, but the way she spoke about herself. The training gave her tools, but it also strengthened her confidence. She talked about learning to save, to plan, to trust her own decisions. She talked about raising her child with renewed courage. </a:t>
            </a:r>
          </a:p>
          <a:p>
            <a:pPr rtl="0" fontAlgn="base"/>
            <a:r>
              <a:rPr lang="en-US" sz="1200" b="0" i="0" kern="1200" dirty="0">
                <a:solidFill>
                  <a:schemeClr val="tx1"/>
                </a:solidFill>
                <a:effectLst/>
                <a:latin typeface="+mn-lt"/>
                <a:ea typeface="+mn-ea"/>
                <a:cs typeface="+mn-cs"/>
              </a:rPr>
              <a:t>Her efforts have allowed her to support her children’s education, meet daily needs, and even renovate her home. She is still navigating challenges. Her child’s medical needs are high, and health insurance remains out of reach, but she is no longer standing on unstable ground. Her story is one of resilience unfolding in real time. </a:t>
            </a:r>
          </a:p>
          <a:p>
            <a:pPr rtl="0" fontAlgn="base"/>
            <a:r>
              <a:rPr lang="en-US" sz="1200" b="0" i="0" kern="1200" dirty="0">
                <a:solidFill>
                  <a:schemeClr val="tx1"/>
                </a:solidFill>
                <a:effectLst/>
                <a:latin typeface="+mn-lt"/>
                <a:ea typeface="+mn-ea"/>
                <a:cs typeface="+mn-cs"/>
              </a:rPr>
              <a:t>These stories are reminders of what accompaniment makes possible. Not quick fixes. Not tidy narratives. But the slow, steady work of walking together. The kind of work that honors dignity, nurtures resilience, and allows women to discover strength in one another.” </a:t>
            </a:r>
          </a:p>
          <a:p>
            <a:pPr rtl="0" fontAlgn="base"/>
            <a:r>
              <a:rPr lang="en-US" sz="1200" b="0" i="1" kern="1200" dirty="0">
                <a:solidFill>
                  <a:schemeClr val="tx1"/>
                </a:solidFill>
                <a:effectLst/>
                <a:latin typeface="+mn-lt"/>
                <a:ea typeface="+mn-ea"/>
                <a:cs typeface="+mn-cs"/>
              </a:rPr>
              <a:t>—Amy Zavitz is Global Partnership Program Coordinator, Africa Partnerships, with The United Church of Canada General Council Office</a:t>
            </a:r>
            <a:r>
              <a:rPr lang="en-US" sz="1200" b="0" i="0" kern="1200" dirty="0">
                <a:solidFill>
                  <a:schemeClr val="tx1"/>
                </a:solidFill>
                <a:effectLst/>
                <a:latin typeface="+mn-lt"/>
                <a:ea typeface="+mn-ea"/>
                <a:cs typeface="+mn-cs"/>
              </a:rPr>
              <a:t> </a:t>
            </a:r>
          </a:p>
          <a:p>
            <a:pPr rtl="0" fontAlgn="base"/>
            <a:r>
              <a:rPr lang="en-US" sz="1200" b="0" i="1" kern="1200" dirty="0">
                <a:solidFill>
                  <a:schemeClr val="tx1"/>
                </a:solidFill>
                <a:effectLst/>
                <a:latin typeface="+mn-lt"/>
                <a:ea typeface="+mn-ea"/>
                <a:cs typeface="+mn-cs"/>
              </a:rPr>
              <a:t>The views contained within these blogs are personal and do not necessarily reflect those of The United Church of Canada or United Church of Canada Foundation. </a:t>
            </a:r>
            <a:r>
              <a:rPr lang="en-US" sz="1200" b="0" i="1" kern="1200">
                <a:solidFill>
                  <a:schemeClr val="tx1"/>
                </a:solidFill>
                <a:effectLst/>
                <a:latin typeface="+mn-lt"/>
                <a:ea typeface="+mn-ea"/>
                <a:cs typeface="+mn-cs"/>
              </a:rPr>
              <a:t>Read the full blog here: </a:t>
            </a:r>
            <a:r>
              <a:rPr lang="en-US" sz="1200" b="0" i="0" u="sng" strike="noStrike" kern="1200">
                <a:solidFill>
                  <a:schemeClr val="tx1"/>
                </a:solidFill>
                <a:effectLst/>
                <a:latin typeface="+mn-lt"/>
                <a:ea typeface="+mn-ea"/>
                <a:cs typeface="+mn-cs"/>
                <a:hlinkClick r:id="rId3"/>
              </a:rPr>
              <a:t>A Circle of Twelve: Strength Found in Community | The United Church of Canada</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F6023789-D9A6-43AE-A8C9-9630945A66AF}" type="slidenum">
              <a:rPr lang="en-US" smtClean="0"/>
              <a:t>2</a:t>
            </a:fld>
            <a:endParaRPr lang="en-US"/>
          </a:p>
        </p:txBody>
      </p:sp>
    </p:spTree>
    <p:extLst>
      <p:ext uri="{BB962C8B-B14F-4D97-AF65-F5344CB8AC3E}">
        <p14:creationId xmlns:p14="http://schemas.microsoft.com/office/powerpoint/2010/main" val="2491983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1280" b="-21890"/>
            </a:stretch>
          </a:blipFill>
        </p:spPr>
        <p:txBody>
          <a:bodyPr/>
          <a:lstStyle/>
          <a:p>
            <a:endParaRPr lang="en-US"/>
          </a:p>
        </p:txBody>
      </p:sp>
      <p:sp>
        <p:nvSpPr>
          <p:cNvPr id="3" name="Freeform 3"/>
          <p:cNvSpPr/>
          <p:nvPr/>
        </p:nvSpPr>
        <p:spPr>
          <a:xfrm>
            <a:off x="5248922" y="479524"/>
            <a:ext cx="7302069" cy="1098353"/>
          </a:xfrm>
          <a:custGeom>
            <a:avLst/>
            <a:gdLst/>
            <a:ahLst/>
            <a:cxnLst/>
            <a:rect l="l" t="t" r="r" b="b"/>
            <a:pathLst>
              <a:path w="7302069" h="1098353">
                <a:moveTo>
                  <a:pt x="0" y="0"/>
                </a:moveTo>
                <a:lnTo>
                  <a:pt x="7302069" y="0"/>
                </a:lnTo>
                <a:lnTo>
                  <a:pt x="7302069" y="1098352"/>
                </a:lnTo>
                <a:lnTo>
                  <a:pt x="0" y="1098352"/>
                </a:lnTo>
                <a:lnTo>
                  <a:pt x="0" y="0"/>
                </a:lnTo>
                <a:close/>
              </a:path>
            </a:pathLst>
          </a:custGeom>
          <a:blipFill>
            <a:blip r:embed="rId3"/>
            <a:stretch>
              <a:fillRect l="-444" r="-444"/>
            </a:stretch>
          </a:blipFill>
        </p:spPr>
        <p:txBody>
          <a:bodyPr/>
          <a:lstStyle/>
          <a:p>
            <a:endParaRPr lang="en-US"/>
          </a:p>
        </p:txBody>
      </p:sp>
      <p:sp>
        <p:nvSpPr>
          <p:cNvPr id="4" name="Freeform 4"/>
          <p:cNvSpPr/>
          <p:nvPr/>
        </p:nvSpPr>
        <p:spPr>
          <a:xfrm flipV="1">
            <a:off x="0" y="4221613"/>
            <a:ext cx="18288000" cy="7886700"/>
          </a:xfrm>
          <a:custGeom>
            <a:avLst/>
            <a:gdLst/>
            <a:ahLst/>
            <a:cxnLst/>
            <a:rect l="l" t="t" r="r" b="b"/>
            <a:pathLst>
              <a:path w="18288000" h="7886700">
                <a:moveTo>
                  <a:pt x="0" y="7886700"/>
                </a:moveTo>
                <a:lnTo>
                  <a:pt x="18288000" y="7886700"/>
                </a:lnTo>
                <a:lnTo>
                  <a:pt x="18288000" y="0"/>
                </a:lnTo>
                <a:lnTo>
                  <a:pt x="0" y="0"/>
                </a:lnTo>
                <a:lnTo>
                  <a:pt x="0" y="7886700"/>
                </a:lnTo>
                <a:close/>
              </a:path>
            </a:pathLst>
          </a:custGeom>
          <a:blipFill>
            <a:blip r:embed="rId4">
              <a:alphaModFix amt="61000"/>
            </a:blip>
            <a:stretch>
              <a:fillRect/>
            </a:stretch>
          </a:blipFill>
        </p:spPr>
        <p:txBody>
          <a:bodyPr/>
          <a:lstStyle/>
          <a:p>
            <a:endParaRPr lang="en-US"/>
          </a:p>
        </p:txBody>
      </p:sp>
      <p:sp>
        <p:nvSpPr>
          <p:cNvPr id="5" name="TextBox 5"/>
          <p:cNvSpPr txBox="1"/>
          <p:nvPr/>
        </p:nvSpPr>
        <p:spPr>
          <a:xfrm>
            <a:off x="4459322" y="8317363"/>
            <a:ext cx="13109575" cy="1104656"/>
          </a:xfrm>
          <a:prstGeom prst="rect">
            <a:avLst/>
          </a:prstGeom>
        </p:spPr>
        <p:txBody>
          <a:bodyPr lIns="0" tIns="0" rIns="0" bIns="0" rtlCol="0" anchor="t">
            <a:spAutoFit/>
          </a:bodyPr>
          <a:lstStyle/>
          <a:p>
            <a:pPr algn="r">
              <a:lnSpc>
                <a:spcPts val="8334"/>
              </a:lnSpc>
            </a:pPr>
            <a:r>
              <a:rPr lang="en-US" sz="8334" spc="-83">
                <a:solidFill>
                  <a:srgbClr val="FFFFFF"/>
                </a:solidFill>
                <a:latin typeface="League Spartan"/>
                <a:ea typeface="League Spartan"/>
                <a:cs typeface="League Spartan"/>
                <a:sym typeface="League Spartan"/>
              </a:rPr>
              <a:t>A Circle of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B55"/>
        </a:solidFill>
        <a:effectLst/>
      </p:bgPr>
    </p:bg>
    <p:spTree>
      <p:nvGrpSpPr>
        <p:cNvPr id="1" name=""/>
        <p:cNvGrpSpPr/>
        <p:nvPr/>
      </p:nvGrpSpPr>
      <p:grpSpPr>
        <a:xfrm>
          <a:off x="0" y="0"/>
          <a:ext cx="0" cy="0"/>
          <a:chOff x="0" y="0"/>
          <a:chExt cx="0" cy="0"/>
        </a:xfrm>
      </p:grpSpPr>
      <p:sp>
        <p:nvSpPr>
          <p:cNvPr id="2" name="TextBox 2"/>
          <p:cNvSpPr txBox="1"/>
          <p:nvPr/>
        </p:nvSpPr>
        <p:spPr>
          <a:xfrm>
            <a:off x="1096917" y="2685580"/>
            <a:ext cx="16094167" cy="6572720"/>
          </a:xfrm>
          <a:prstGeom prst="rect">
            <a:avLst/>
          </a:prstGeom>
        </p:spPr>
        <p:txBody>
          <a:bodyPr lIns="0" tIns="0" rIns="0" bIns="0" rtlCol="0" anchor="t">
            <a:spAutoFit/>
          </a:bodyPr>
          <a:lstStyle/>
          <a:p>
            <a:pPr algn="ctr">
              <a:lnSpc>
                <a:spcPts val="8627"/>
              </a:lnSpc>
            </a:pPr>
            <a:r>
              <a:rPr lang="en-US" sz="7129" spc="285">
                <a:solidFill>
                  <a:srgbClr val="FFFFFF"/>
                </a:solidFill>
                <a:latin typeface="League Spartan"/>
                <a:ea typeface="League Spartan"/>
                <a:cs typeface="League Spartan"/>
                <a:sym typeface="League Spartan"/>
              </a:rPr>
              <a:t>Morogoro Women’s Training Centre in Tanzania is helping mothers of children with disabilities build confidence, skills, financial indep</a:t>
            </a:r>
            <a:r>
              <a:rPr lang="en-US" sz="7129" b="1" spc="285">
                <a:solidFill>
                  <a:srgbClr val="FFFFFF"/>
                </a:solidFill>
                <a:latin typeface="League Spartan"/>
                <a:ea typeface="League Spartan"/>
                <a:cs typeface="League Spartan"/>
                <a:sym typeface="League Spartan"/>
              </a:rPr>
              <a:t>endence, and community.</a:t>
            </a:r>
          </a:p>
        </p:txBody>
      </p:sp>
      <p:sp>
        <p:nvSpPr>
          <p:cNvPr id="3" name="Freeform 3"/>
          <p:cNvSpPr/>
          <p:nvPr/>
        </p:nvSpPr>
        <p:spPr>
          <a:xfrm>
            <a:off x="5814313" y="527860"/>
            <a:ext cx="6659374" cy="1001681"/>
          </a:xfrm>
          <a:custGeom>
            <a:avLst/>
            <a:gdLst/>
            <a:ahLst/>
            <a:cxnLst/>
            <a:rect l="l" t="t" r="r" b="b"/>
            <a:pathLst>
              <a:path w="6659374" h="1001681">
                <a:moveTo>
                  <a:pt x="0" y="0"/>
                </a:moveTo>
                <a:lnTo>
                  <a:pt x="6659374" y="0"/>
                </a:lnTo>
                <a:lnTo>
                  <a:pt x="6659374" y="1001680"/>
                </a:lnTo>
                <a:lnTo>
                  <a:pt x="0" y="1001680"/>
                </a:lnTo>
                <a:lnTo>
                  <a:pt x="0" y="0"/>
                </a:lnTo>
                <a:close/>
              </a:path>
            </a:pathLst>
          </a:custGeom>
          <a:blipFill>
            <a:blip r:embed="rId3"/>
            <a:stretch>
              <a:fillRect l="-444" r="-444"/>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890</Words>
  <Application>Microsoft Office PowerPoint</Application>
  <PresentationFormat>Custom</PresentationFormat>
  <Paragraphs>19</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League Spartan</vt:lpstr>
      <vt:lpstr>Aptos</vt:lpstr>
      <vt:lpstr>Arial</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Mission and Service Story Slides</dc:title>
  <cp:lastModifiedBy>Lindsay Glennie</cp:lastModifiedBy>
  <cp:revision>2</cp:revision>
  <dcterms:created xsi:type="dcterms:W3CDTF">2006-08-16T00:00:00Z</dcterms:created>
  <dcterms:modified xsi:type="dcterms:W3CDTF">2026-09-15T13:11:12Z</dcterms:modified>
  <dc:identifier>DAHETzIr0vA</dc:identifier>
</cp:coreProperties>
</file>